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9" r:id="rId19"/>
    <p:sldId id="281" r:id="rId20"/>
    <p:sldId id="282" r:id="rId21"/>
    <p:sldId id="284" r:id="rId22"/>
    <p:sldId id="285" r:id="rId23"/>
    <p:sldId id="286" r:id="rId24"/>
    <p:sldId id="287" r:id="rId25"/>
    <p:sldId id="288"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5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A2B8275A-86C1-4AD1-9C9E-1E0E69D4FA8F}" type="datetimeFigureOut">
              <a:rPr lang="tr-TR" smtClean="0"/>
              <a:pPr/>
              <a:t>07.11.2017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616F0885-514A-43DE-84A4-57C531025F1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B8275A-86C1-4AD1-9C9E-1E0E69D4FA8F}"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F0885-514A-43DE-84A4-57C531025F1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A2B8275A-86C1-4AD1-9C9E-1E0E69D4FA8F}" type="datetimeFigureOut">
              <a:rPr lang="tr-TR" smtClean="0"/>
              <a:pPr/>
              <a:t>07.11.2017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616F0885-514A-43DE-84A4-57C531025F1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A2B8275A-86C1-4AD1-9C9E-1E0E69D4FA8F}" type="datetimeFigureOut">
              <a:rPr lang="tr-TR" smtClean="0"/>
              <a:pPr/>
              <a:t>07.11.2017</a:t>
            </a:fld>
            <a:endParaRPr lang="tr-TR"/>
          </a:p>
        </p:txBody>
      </p:sp>
      <p:sp>
        <p:nvSpPr>
          <p:cNvPr id="9" name="8 Slayt Numarası Yer Tutucusu"/>
          <p:cNvSpPr>
            <a:spLocks noGrp="1"/>
          </p:cNvSpPr>
          <p:nvPr>
            <p:ph type="sldNum" sz="quarter" idx="15"/>
          </p:nvPr>
        </p:nvSpPr>
        <p:spPr/>
        <p:txBody>
          <a:bodyPr rtlCol="0"/>
          <a:lstStyle/>
          <a:p>
            <a:fld id="{616F0885-514A-43DE-84A4-57C531025F11}"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A2B8275A-86C1-4AD1-9C9E-1E0E69D4FA8F}" type="datetimeFigureOut">
              <a:rPr lang="tr-TR" smtClean="0"/>
              <a:pPr/>
              <a:t>07.11.2017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616F0885-514A-43DE-84A4-57C531025F1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A2B8275A-86C1-4AD1-9C9E-1E0E69D4FA8F}" type="datetimeFigureOut">
              <a:rPr lang="tr-TR" smtClean="0"/>
              <a:pPr/>
              <a:t>07.11.2017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616F0885-514A-43DE-84A4-57C531025F1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A2B8275A-86C1-4AD1-9C9E-1E0E69D4FA8F}" type="datetimeFigureOut">
              <a:rPr lang="tr-TR" smtClean="0"/>
              <a:pPr/>
              <a:t>07.11.2017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616F0885-514A-43DE-84A4-57C531025F1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A2B8275A-86C1-4AD1-9C9E-1E0E69D4FA8F}" type="datetimeFigureOut">
              <a:rPr lang="tr-TR" smtClean="0"/>
              <a:pPr/>
              <a:t>07.11.2017</a:t>
            </a:fld>
            <a:endParaRPr lang="tr-TR"/>
          </a:p>
        </p:txBody>
      </p:sp>
      <p:sp>
        <p:nvSpPr>
          <p:cNvPr id="7" name="6 Slayt Numarası Yer Tutucusu"/>
          <p:cNvSpPr>
            <a:spLocks noGrp="1"/>
          </p:cNvSpPr>
          <p:nvPr>
            <p:ph type="sldNum" sz="quarter" idx="11"/>
          </p:nvPr>
        </p:nvSpPr>
        <p:spPr/>
        <p:txBody>
          <a:bodyPr rtlCol="0"/>
          <a:lstStyle/>
          <a:p>
            <a:fld id="{616F0885-514A-43DE-84A4-57C531025F11}"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B8275A-86C1-4AD1-9C9E-1E0E69D4FA8F}" type="datetimeFigureOut">
              <a:rPr lang="tr-TR" smtClean="0"/>
              <a:pPr/>
              <a:t>07.11.2017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616F0885-514A-43DE-84A4-57C531025F1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A2B8275A-86C1-4AD1-9C9E-1E0E69D4FA8F}" type="datetimeFigureOut">
              <a:rPr lang="tr-TR" smtClean="0"/>
              <a:pPr/>
              <a:t>07.11.2017</a:t>
            </a:fld>
            <a:endParaRPr lang="tr-TR"/>
          </a:p>
        </p:txBody>
      </p:sp>
      <p:sp>
        <p:nvSpPr>
          <p:cNvPr id="22" name="21 Slayt Numarası Yer Tutucusu"/>
          <p:cNvSpPr>
            <a:spLocks noGrp="1"/>
          </p:cNvSpPr>
          <p:nvPr>
            <p:ph type="sldNum" sz="quarter" idx="15"/>
          </p:nvPr>
        </p:nvSpPr>
        <p:spPr/>
        <p:txBody>
          <a:bodyPr rtlCol="0"/>
          <a:lstStyle/>
          <a:p>
            <a:fld id="{616F0885-514A-43DE-84A4-57C531025F11}"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A2B8275A-86C1-4AD1-9C9E-1E0E69D4FA8F}" type="datetimeFigureOut">
              <a:rPr lang="tr-TR" smtClean="0"/>
              <a:pPr/>
              <a:t>07.11.2017</a:t>
            </a:fld>
            <a:endParaRPr lang="tr-TR"/>
          </a:p>
        </p:txBody>
      </p:sp>
      <p:sp>
        <p:nvSpPr>
          <p:cNvPr id="18" name="17 Slayt Numarası Yer Tutucusu"/>
          <p:cNvSpPr>
            <a:spLocks noGrp="1"/>
          </p:cNvSpPr>
          <p:nvPr>
            <p:ph type="sldNum" sz="quarter" idx="11"/>
          </p:nvPr>
        </p:nvSpPr>
        <p:spPr/>
        <p:txBody>
          <a:bodyPr rtlCol="0"/>
          <a:lstStyle/>
          <a:p>
            <a:fld id="{616F0885-514A-43DE-84A4-57C531025F11}"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A2B8275A-86C1-4AD1-9C9E-1E0E69D4FA8F}" type="datetimeFigureOut">
              <a:rPr lang="tr-TR" smtClean="0"/>
              <a:pPr/>
              <a:t>07.11.2017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16F0885-514A-43DE-84A4-57C531025F1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714356"/>
            <a:ext cx="7772400" cy="1470025"/>
          </a:xfrm>
        </p:spPr>
        <p:txBody>
          <a:bodyPr>
            <a:normAutofit fontScale="90000"/>
          </a:bodyPr>
          <a:lstStyle/>
          <a:p>
            <a:pPr algn="ctr"/>
            <a:r>
              <a:rPr lang="tr-TR" sz="4000" dirty="0" smtClean="0">
                <a:solidFill>
                  <a:schemeClr val="accent1"/>
                </a:solidFill>
              </a:rPr>
              <a:t>GÖRGÜ VE NEZAKET KURALLARI</a:t>
            </a:r>
            <a:r>
              <a:rPr lang="tr-TR" dirty="0"/>
              <a:t/>
            </a:r>
            <a:br>
              <a:rPr lang="tr-TR" dirty="0"/>
            </a:br>
            <a:endParaRPr lang="tr-TR" dirty="0"/>
          </a:p>
        </p:txBody>
      </p:sp>
      <p:sp>
        <p:nvSpPr>
          <p:cNvPr id="3" name="2 Alt Başlık"/>
          <p:cNvSpPr>
            <a:spLocks noGrp="1"/>
          </p:cNvSpPr>
          <p:nvPr>
            <p:ph type="subTitle" idx="1"/>
          </p:nvPr>
        </p:nvSpPr>
        <p:spPr>
          <a:xfrm>
            <a:off x="214282" y="1785926"/>
            <a:ext cx="8715436" cy="3929090"/>
          </a:xfrm>
        </p:spPr>
        <p:txBody>
          <a:bodyPr>
            <a:normAutofit fontScale="92500" lnSpcReduction="20000"/>
          </a:bodyPr>
          <a:lstStyle/>
          <a:p>
            <a:r>
              <a:rPr lang="tr-TR" sz="4000" dirty="0">
                <a:solidFill>
                  <a:schemeClr val="bg2">
                    <a:lumMod val="25000"/>
                  </a:schemeClr>
                </a:solidFill>
              </a:rPr>
              <a:t>Görgü kuralları çeşitli durumlarda uyulması gereken ayrıntılı </a:t>
            </a:r>
            <a:r>
              <a:rPr lang="tr-TR" sz="4000" dirty="0" smtClean="0">
                <a:solidFill>
                  <a:schemeClr val="bg2">
                    <a:lumMod val="25000"/>
                  </a:schemeClr>
                </a:solidFill>
              </a:rPr>
              <a:t>formalitelerdir</a:t>
            </a:r>
            <a:r>
              <a:rPr lang="tr-TR" sz="4000" dirty="0">
                <a:solidFill>
                  <a:schemeClr val="bg2">
                    <a:lumMod val="25000"/>
                  </a:schemeClr>
                </a:solidFill>
              </a:rPr>
              <a:t>. </a:t>
            </a:r>
            <a:endParaRPr lang="tr-TR" sz="4000" dirty="0" smtClean="0">
              <a:solidFill>
                <a:schemeClr val="bg2">
                  <a:lumMod val="25000"/>
                </a:schemeClr>
              </a:solidFill>
            </a:endParaRPr>
          </a:p>
          <a:p>
            <a:endParaRPr lang="tr-TR" sz="4000" dirty="0" smtClean="0"/>
          </a:p>
          <a:p>
            <a:r>
              <a:rPr lang="tr-TR" sz="4000" dirty="0" smtClean="0">
                <a:solidFill>
                  <a:schemeClr val="bg2">
                    <a:lumMod val="25000"/>
                  </a:schemeClr>
                </a:solidFill>
              </a:rPr>
              <a:t>Bu </a:t>
            </a:r>
            <a:r>
              <a:rPr lang="tr-TR" sz="4000" dirty="0">
                <a:solidFill>
                  <a:schemeClr val="bg2">
                    <a:lumMod val="25000"/>
                  </a:schemeClr>
                </a:solidFill>
              </a:rPr>
              <a:t>kurallar yaşamı kolaylaştırma, ilişkileri düzenleme işlevine sahiptir.</a:t>
            </a:r>
            <a:r>
              <a:rPr lang="tr-TR" sz="4000" dirty="0"/>
              <a:t/>
            </a:r>
            <a:br>
              <a:rPr lang="tr-TR" sz="4000" dirty="0"/>
            </a:br>
            <a:endParaRPr lang="tr-TR" sz="4000" dirty="0">
              <a:solidFill>
                <a:srgbClr val="7030A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928662" y="714356"/>
            <a:ext cx="7858148" cy="214314"/>
          </a:xfrm>
        </p:spPr>
        <p:txBody>
          <a:bodyPr>
            <a:normAutofit fontScale="90000"/>
          </a:bodyPr>
          <a:lstStyle/>
          <a:p>
            <a:r>
              <a:rPr lang="tr-TR" b="1" dirty="0" smtClean="0"/>
              <a:t/>
            </a:r>
            <a:br>
              <a:rPr lang="tr-TR" b="1" dirty="0" smtClean="0"/>
            </a:br>
            <a:r>
              <a:rPr lang="tr-TR" b="1" dirty="0"/>
              <a:t/>
            </a:r>
            <a:br>
              <a:rPr lang="tr-TR" b="1" dirty="0"/>
            </a:br>
            <a:r>
              <a:rPr lang="tr-TR" b="1" dirty="0" smtClean="0"/>
              <a:t/>
            </a:r>
            <a:br>
              <a:rPr lang="tr-TR" b="1" dirty="0" smtClean="0"/>
            </a:br>
            <a:r>
              <a:rPr lang="tr-TR" dirty="0" smtClean="0"/>
              <a:t/>
            </a:r>
            <a:br>
              <a:rPr lang="tr-TR" dirty="0" smtClean="0"/>
            </a:br>
            <a:r>
              <a:rPr lang="tr-TR" sz="2200" b="1" dirty="0" smtClean="0">
                <a:solidFill>
                  <a:schemeClr val="bg2">
                    <a:lumMod val="25000"/>
                  </a:schemeClr>
                </a:solidFill>
                <a:latin typeface="Times New Roman" pitchFamily="18" charset="0"/>
                <a:cs typeface="Times New Roman" pitchFamily="18" charset="0"/>
              </a:rPr>
              <a:t>Ziyaret </a:t>
            </a:r>
            <a:r>
              <a:rPr lang="tr-TR" sz="2200" b="1" dirty="0">
                <a:solidFill>
                  <a:schemeClr val="bg2">
                    <a:lumMod val="25000"/>
                  </a:schemeClr>
                </a:solidFill>
                <a:latin typeface="Times New Roman" pitchFamily="18" charset="0"/>
                <a:cs typeface="Times New Roman" pitchFamily="18" charset="0"/>
              </a:rPr>
              <a:t>- Misafirlik </a:t>
            </a:r>
            <a:r>
              <a:rPr lang="tr-TR" sz="2200" b="1" dirty="0" smtClean="0">
                <a:solidFill>
                  <a:schemeClr val="bg2">
                    <a:lumMod val="25000"/>
                  </a:schemeClr>
                </a:solidFill>
                <a:latin typeface="Times New Roman" pitchFamily="18" charset="0"/>
                <a:cs typeface="Times New Roman" pitchFamily="18" charset="0"/>
              </a:rPr>
              <a:t>ve Vedalaşma </a:t>
            </a:r>
            <a:r>
              <a:rPr lang="tr-TR" sz="2200" b="1" dirty="0" err="1" smtClean="0">
                <a:solidFill>
                  <a:schemeClr val="bg2">
                    <a:lumMod val="25000"/>
                  </a:schemeClr>
                </a:solidFill>
                <a:latin typeface="Times New Roman" pitchFamily="18" charset="0"/>
                <a:cs typeface="Times New Roman" pitchFamily="18" charset="0"/>
              </a:rPr>
              <a:t>KurallarI</a:t>
            </a:r>
            <a:r>
              <a:rPr lang="tr-TR" dirty="0"/>
              <a:t/>
            </a:r>
            <a:br>
              <a:rPr lang="tr-TR" dirty="0"/>
            </a:br>
            <a:endParaRPr lang="tr-TR" dirty="0"/>
          </a:p>
        </p:txBody>
      </p:sp>
      <p:sp>
        <p:nvSpPr>
          <p:cNvPr id="3" name="2 Alt Başlık"/>
          <p:cNvSpPr>
            <a:spLocks noGrp="1"/>
          </p:cNvSpPr>
          <p:nvPr>
            <p:ph type="subTitle" idx="1"/>
          </p:nvPr>
        </p:nvSpPr>
        <p:spPr>
          <a:xfrm>
            <a:off x="500034" y="642918"/>
            <a:ext cx="8358246" cy="4572032"/>
          </a:xfrm>
        </p:spPr>
        <p:txBody>
          <a:bodyPr>
            <a:normAutofit fontScale="92500" lnSpcReduction="20000"/>
          </a:bodyPr>
          <a:lstStyle/>
          <a:p>
            <a:pPr lvl="0"/>
            <a:r>
              <a:rPr lang="tr-TR" sz="2400" dirty="0" smtClean="0">
                <a:solidFill>
                  <a:srgbClr val="00B0F0"/>
                </a:solidFill>
              </a:rPr>
              <a:t>*</a:t>
            </a:r>
            <a:r>
              <a:rPr lang="tr-TR" sz="2600" dirty="0" smtClean="0">
                <a:solidFill>
                  <a:schemeClr val="bg2">
                    <a:lumMod val="25000"/>
                  </a:schemeClr>
                </a:solidFill>
              </a:rPr>
              <a:t>Ne </a:t>
            </a:r>
            <a:r>
              <a:rPr lang="tr-TR" sz="2600" dirty="0">
                <a:solidFill>
                  <a:schemeClr val="bg2">
                    <a:lumMod val="25000"/>
                  </a:schemeClr>
                </a:solidFill>
              </a:rPr>
              <a:t>kadar samimi olursak olalım ziyaret edeceğimiz insanları önceden bilgilendirmeliyiz</a:t>
            </a:r>
            <a:r>
              <a:rPr lang="tr-TR" sz="2600" dirty="0" smtClean="0">
                <a:solidFill>
                  <a:schemeClr val="bg2">
                    <a:lumMod val="25000"/>
                  </a:schemeClr>
                </a:solidFill>
              </a:rPr>
              <a:t>.</a:t>
            </a:r>
          </a:p>
          <a:p>
            <a:endParaRPr lang="tr-TR" sz="2600" dirty="0" smtClean="0">
              <a:solidFill>
                <a:schemeClr val="bg2">
                  <a:lumMod val="25000"/>
                </a:schemeClr>
              </a:solidFill>
            </a:endParaRPr>
          </a:p>
          <a:p>
            <a:r>
              <a:rPr lang="tr-TR" sz="2600" dirty="0" smtClean="0">
                <a:solidFill>
                  <a:srgbClr val="00B0F0"/>
                </a:solidFill>
              </a:rPr>
              <a:t>*</a:t>
            </a:r>
            <a:r>
              <a:rPr lang="tr-TR" sz="2600" dirty="0">
                <a:solidFill>
                  <a:schemeClr val="bg2">
                    <a:lumMod val="25000"/>
                  </a:schemeClr>
                </a:solidFill>
              </a:rPr>
              <a:t>Temel prensip davetsiz misafir olmamaktır.</a:t>
            </a:r>
          </a:p>
          <a:p>
            <a:endParaRPr lang="tr-TR" sz="2600" dirty="0" smtClean="0">
              <a:solidFill>
                <a:schemeClr val="bg2">
                  <a:lumMod val="25000"/>
                </a:schemeClr>
              </a:solidFill>
            </a:endParaRPr>
          </a:p>
          <a:p>
            <a:r>
              <a:rPr lang="tr-TR" sz="2600" dirty="0" smtClean="0">
                <a:solidFill>
                  <a:srgbClr val="00B0F0"/>
                </a:solidFill>
              </a:rPr>
              <a:t>*</a:t>
            </a:r>
            <a:r>
              <a:rPr lang="tr-TR" sz="2600" dirty="0">
                <a:solidFill>
                  <a:schemeClr val="bg2">
                    <a:lumMod val="25000"/>
                  </a:schemeClr>
                </a:solidFill>
              </a:rPr>
              <a:t>Randevu saatine uymalıyız </a:t>
            </a:r>
          </a:p>
          <a:p>
            <a:endParaRPr lang="tr-TR" sz="2600" dirty="0" smtClean="0">
              <a:solidFill>
                <a:schemeClr val="bg2">
                  <a:lumMod val="25000"/>
                </a:schemeClr>
              </a:solidFill>
            </a:endParaRPr>
          </a:p>
          <a:p>
            <a:r>
              <a:rPr lang="tr-TR" sz="2600" dirty="0" smtClean="0">
                <a:solidFill>
                  <a:srgbClr val="00B0F0"/>
                </a:solidFill>
              </a:rPr>
              <a:t>*</a:t>
            </a:r>
            <a:r>
              <a:rPr lang="tr-TR" sz="2600" dirty="0">
                <a:solidFill>
                  <a:schemeClr val="bg2">
                    <a:lumMod val="25000"/>
                  </a:schemeClr>
                </a:solidFill>
              </a:rPr>
              <a:t>Temiz ve düzenli bir şekilde, mümkünse bir hediye ile ziyaretler yapılmalıdır.</a:t>
            </a:r>
          </a:p>
          <a:p>
            <a:endParaRPr lang="tr-TR" sz="2600" dirty="0" smtClean="0">
              <a:solidFill>
                <a:schemeClr val="bg2">
                  <a:lumMod val="25000"/>
                </a:schemeClr>
              </a:solidFill>
            </a:endParaRPr>
          </a:p>
          <a:p>
            <a:r>
              <a:rPr lang="tr-TR" sz="2600" dirty="0" smtClean="0">
                <a:solidFill>
                  <a:srgbClr val="00B0F0"/>
                </a:solidFill>
              </a:rPr>
              <a:t>*</a:t>
            </a:r>
            <a:r>
              <a:rPr lang="tr-TR" sz="2600" dirty="0">
                <a:solidFill>
                  <a:schemeClr val="bg2">
                    <a:lumMod val="25000"/>
                  </a:schemeClr>
                </a:solidFill>
              </a:rPr>
              <a:t>Kapıyı çaldıktan sonra kapının hemen ağzında değil, daha geride, evin içini göremeyecek şekilde kapının açılmasını beklemeliyiz. </a:t>
            </a:r>
          </a:p>
          <a:p>
            <a:pPr lvl="0"/>
            <a:endParaRPr lang="tr-TR" sz="2600" dirty="0">
              <a:solidFill>
                <a:schemeClr val="bg2">
                  <a:lumMod val="25000"/>
                </a:schemeClr>
              </a:solidFill>
            </a:endParaRPr>
          </a:p>
          <a:p>
            <a:endParaRPr lang="tr-TR"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85729"/>
            <a:ext cx="7772400" cy="571503"/>
          </a:xfrm>
        </p:spPr>
        <p:txBody>
          <a:bodyPr>
            <a:normAutofit/>
          </a:bodyPr>
          <a:lstStyle/>
          <a:p>
            <a:r>
              <a:rPr lang="tr-TR" sz="2400" b="1" dirty="0" smtClean="0">
                <a:solidFill>
                  <a:schemeClr val="bg2">
                    <a:lumMod val="25000"/>
                  </a:schemeClr>
                </a:solidFill>
                <a:latin typeface="Times New Roman" pitchFamily="18" charset="0"/>
                <a:cs typeface="Times New Roman" pitchFamily="18" charset="0"/>
              </a:rPr>
              <a:t>Ziyaret - Misafirlik ve Vedalaşma </a:t>
            </a:r>
            <a:r>
              <a:rPr lang="tr-TR" sz="2400" b="1" dirty="0" err="1" smtClean="0">
                <a:solidFill>
                  <a:schemeClr val="bg2">
                    <a:lumMod val="25000"/>
                  </a:schemeClr>
                </a:solidFill>
                <a:latin typeface="Times New Roman" pitchFamily="18" charset="0"/>
                <a:cs typeface="Times New Roman" pitchFamily="18" charset="0"/>
              </a:rPr>
              <a:t>KurallarI</a:t>
            </a:r>
            <a:endParaRPr lang="tr-TR" sz="2400" dirty="0">
              <a:solidFill>
                <a:schemeClr val="bg2">
                  <a:lumMod val="25000"/>
                </a:schemeClr>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428596" y="1785926"/>
            <a:ext cx="8072494" cy="4429156"/>
          </a:xfrm>
        </p:spPr>
        <p:txBody>
          <a:bodyPr>
            <a:normAutofit/>
          </a:bodyPr>
          <a:lstStyle/>
          <a:p>
            <a:pPr lvl="0"/>
            <a:r>
              <a:rPr lang="tr-TR" sz="2400" dirty="0" smtClean="0">
                <a:solidFill>
                  <a:srgbClr val="00B0F0"/>
                </a:solidFill>
              </a:rPr>
              <a:t>*</a:t>
            </a:r>
            <a:r>
              <a:rPr lang="tr-TR" sz="2400" dirty="0">
                <a:solidFill>
                  <a:srgbClr val="00B0F0"/>
                </a:solidFill>
              </a:rPr>
              <a:t> </a:t>
            </a:r>
            <a:r>
              <a:rPr lang="tr-TR" sz="2400" dirty="0">
                <a:solidFill>
                  <a:schemeClr val="bg2">
                    <a:lumMod val="25000"/>
                  </a:schemeClr>
                </a:solidFill>
              </a:rPr>
              <a:t>Eve girerken ev sahibinin yer </a:t>
            </a:r>
            <a:r>
              <a:rPr lang="tr-TR" sz="2400" dirty="0" smtClean="0">
                <a:solidFill>
                  <a:schemeClr val="bg2">
                    <a:lumMod val="25000"/>
                  </a:schemeClr>
                </a:solidFill>
              </a:rPr>
              <a:t>göstermesi beklenmeli </a:t>
            </a:r>
            <a:r>
              <a:rPr lang="tr-TR" sz="2400" dirty="0">
                <a:solidFill>
                  <a:schemeClr val="bg2">
                    <a:lumMod val="25000"/>
                  </a:schemeClr>
                </a:solidFill>
              </a:rPr>
              <a:t>ve etraf meraklı gözlerle incelenmemelidir.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smtClean="0">
                <a:solidFill>
                  <a:schemeClr val="bg2">
                    <a:lumMod val="25000"/>
                  </a:schemeClr>
                </a:solidFill>
              </a:rPr>
              <a:t> </a:t>
            </a:r>
            <a:r>
              <a:rPr lang="tr-TR" sz="2400" dirty="0">
                <a:solidFill>
                  <a:schemeClr val="bg2">
                    <a:lumMod val="25000"/>
                  </a:schemeClr>
                </a:solidFill>
              </a:rPr>
              <a:t>Yemek sofrası kurulduğunda, ev sahibi davet etmeden oturmamalı ve yemeği beğenmesek dahi bunu hal ve tavırlarımızla bile belli etmemeliyiz. Misafir umduğunu değil, bulduğunu yer ve medeni bir şekilde ev sahibine teşekkür eder. </a:t>
            </a:r>
          </a:p>
          <a:p>
            <a:endParaRPr lang="tr-TR" sz="24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7167"/>
            <a:ext cx="7772400" cy="428627"/>
          </a:xfrm>
        </p:spPr>
        <p:txBody>
          <a:bodyPr>
            <a:normAutofit fontScale="90000"/>
          </a:bodyPr>
          <a:lstStyle/>
          <a:p>
            <a:r>
              <a:rPr lang="tr-TR" sz="2400" b="1" dirty="0" smtClean="0"/>
              <a:t>Ziyaret - Misafirlik ve </a:t>
            </a:r>
            <a:r>
              <a:rPr lang="tr-TR" sz="2400" b="1" smtClean="0"/>
              <a:t>Vedalaşma </a:t>
            </a:r>
            <a:r>
              <a:rPr lang="tr-TR" sz="2400" b="1" smtClean="0"/>
              <a:t>Kurall</a:t>
            </a:r>
            <a:endParaRPr lang="tr-TR" sz="2400" dirty="0"/>
          </a:p>
        </p:txBody>
      </p:sp>
      <p:sp>
        <p:nvSpPr>
          <p:cNvPr id="3" name="2 Alt Başlık"/>
          <p:cNvSpPr>
            <a:spLocks noGrp="1"/>
          </p:cNvSpPr>
          <p:nvPr>
            <p:ph type="subTitle" idx="1"/>
          </p:nvPr>
        </p:nvSpPr>
        <p:spPr>
          <a:xfrm>
            <a:off x="500034" y="1214422"/>
            <a:ext cx="8072494" cy="4786346"/>
          </a:xfrm>
        </p:spPr>
        <p:txBody>
          <a:bodyPr>
            <a:normAutofit fontScale="92500" lnSpcReduction="10000"/>
          </a:bodyPr>
          <a:lstStyle/>
          <a:p>
            <a:pPr lvl="0"/>
            <a:r>
              <a:rPr lang="tr-TR" dirty="0" smtClean="0">
                <a:solidFill>
                  <a:srgbClr val="00B0F0"/>
                </a:solidFill>
              </a:rPr>
              <a:t>*</a:t>
            </a:r>
            <a:r>
              <a:rPr lang="tr-TR" sz="2800" dirty="0" smtClean="0">
                <a:solidFill>
                  <a:schemeClr val="bg2">
                    <a:lumMod val="25000"/>
                  </a:schemeClr>
                </a:solidFill>
              </a:rPr>
              <a:t>Yatıya kalıyorsak üç günden fazla kalınmamalıdır.</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smtClean="0">
                <a:solidFill>
                  <a:schemeClr val="bg2">
                    <a:lumMod val="25000"/>
                  </a:schemeClr>
                </a:solidFill>
              </a:rPr>
              <a:t>Ev sahibi de misafirliğe gelmek isteyenleri mümkün olduğunca reddetmemeli.</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Ev sahibi bütün misafirlerine aynı derecede yakınlık ve güler yüz göstermelidir.</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Evi temiz tutmalı ve gereken hazırlığı yapmalıdır.</a:t>
            </a:r>
          </a:p>
          <a:p>
            <a:endParaRPr lang="tr-TR"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85729"/>
            <a:ext cx="7772400" cy="357189"/>
          </a:xfrm>
        </p:spPr>
        <p:txBody>
          <a:bodyPr>
            <a:normAutofit fontScale="90000"/>
          </a:bodyPr>
          <a:lstStyle/>
          <a:p>
            <a:r>
              <a:rPr lang="tr-TR" sz="2400" b="1" dirty="0" smtClean="0">
                <a:solidFill>
                  <a:schemeClr val="bg2">
                    <a:lumMod val="25000"/>
                  </a:schemeClr>
                </a:solidFill>
                <a:latin typeface="Times New Roman" pitchFamily="18" charset="0"/>
                <a:cs typeface="Times New Roman" pitchFamily="18" charset="0"/>
              </a:rPr>
              <a:t>Ziyaret - Misafirlik ve Vedalaşma Kuralları</a:t>
            </a:r>
            <a:endParaRPr lang="tr-TR" sz="2400" dirty="0">
              <a:solidFill>
                <a:schemeClr val="bg2">
                  <a:lumMod val="25000"/>
                </a:schemeClr>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571472" y="714356"/>
            <a:ext cx="8001056" cy="6000792"/>
          </a:xfrm>
        </p:spPr>
        <p:txBody>
          <a:bodyPr>
            <a:noAutofit/>
          </a:bodyPr>
          <a:lstStyle/>
          <a:p>
            <a:pPr lvl="0"/>
            <a:r>
              <a:rPr lang="tr-TR" sz="2800" dirty="0" smtClean="0">
                <a:solidFill>
                  <a:srgbClr val="00B0F0"/>
                </a:solidFill>
              </a:rPr>
              <a:t>*</a:t>
            </a:r>
            <a:r>
              <a:rPr lang="tr-TR" sz="2800" dirty="0">
                <a:solidFill>
                  <a:schemeClr val="bg2">
                    <a:lumMod val="25000"/>
                  </a:schemeClr>
                </a:solidFill>
              </a:rPr>
              <a:t>Misafirin yanında sık sık saate bakmamalı, sıkıldığını belli eden hal ve tavırlardan sakınmalıyız. </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Misafirlere ikramda bulunurken üç kereden fazla ısrar edilmemeli.</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Misafir ayrılırken ev sahibi ziyaretten duyduğu memnuniyeti dile getirmeli.</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Misafirlikten ayrılma vakti gelince hemen kalkmalı ve vedalaşmayı uzatmamalıyız.</a:t>
            </a:r>
          </a:p>
          <a:p>
            <a:endParaRPr lang="tr-TR" sz="28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500065"/>
          </a:xfrm>
        </p:spPr>
        <p:txBody>
          <a:bodyPr>
            <a:normAutofit/>
          </a:bodyPr>
          <a:lstStyle/>
          <a:p>
            <a:r>
              <a:rPr lang="tr-TR" sz="2400" dirty="0" smtClean="0">
                <a:solidFill>
                  <a:schemeClr val="bg2">
                    <a:lumMod val="25000"/>
                  </a:schemeClr>
                </a:solidFill>
                <a:latin typeface="Times New Roman" pitchFamily="18" charset="0"/>
                <a:cs typeface="Times New Roman" pitchFamily="18" charset="0"/>
              </a:rPr>
              <a:t>HASTA ZİYARETİ ADABI</a:t>
            </a:r>
            <a:endParaRPr lang="tr-TR" sz="2400" dirty="0">
              <a:solidFill>
                <a:schemeClr val="bg2">
                  <a:lumMod val="25000"/>
                </a:schemeClr>
              </a:solidFill>
              <a:latin typeface="Times New Roman" pitchFamily="18" charset="0"/>
              <a:cs typeface="Times New Roman" pitchFamily="18" charset="0"/>
            </a:endParaRPr>
          </a:p>
        </p:txBody>
      </p:sp>
      <p:sp>
        <p:nvSpPr>
          <p:cNvPr id="3" name="2 Alt Başlık"/>
          <p:cNvSpPr>
            <a:spLocks noGrp="1"/>
          </p:cNvSpPr>
          <p:nvPr>
            <p:ph type="subTitle" idx="1"/>
          </p:nvPr>
        </p:nvSpPr>
        <p:spPr>
          <a:xfrm>
            <a:off x="428596" y="1285860"/>
            <a:ext cx="8358246" cy="4643470"/>
          </a:xfrm>
        </p:spPr>
        <p:txBody>
          <a:bodyPr>
            <a:normAutofit fontScale="92500"/>
          </a:bodyPr>
          <a:lstStyle/>
          <a:p>
            <a:pPr lvl="0"/>
            <a:r>
              <a:rPr lang="tr-TR" sz="2800" dirty="0" smtClean="0">
                <a:solidFill>
                  <a:srgbClr val="00B0F0"/>
                </a:solidFill>
                <a:latin typeface="Times New Roman" pitchFamily="18" charset="0"/>
                <a:cs typeface="Times New Roman" pitchFamily="18" charset="0"/>
              </a:rPr>
              <a:t>*</a:t>
            </a:r>
            <a:r>
              <a:rPr lang="tr-TR" sz="2800" dirty="0" smtClean="0">
                <a:solidFill>
                  <a:schemeClr val="bg2">
                    <a:lumMod val="25000"/>
                  </a:schemeClr>
                </a:solidFill>
                <a:latin typeface="Times New Roman" pitchFamily="18" charset="0"/>
                <a:cs typeface="Times New Roman" pitchFamily="18" charset="0"/>
              </a:rPr>
              <a:t>Dostlarınız </a:t>
            </a:r>
            <a:r>
              <a:rPr lang="tr-TR" sz="2800" dirty="0">
                <a:solidFill>
                  <a:schemeClr val="bg2">
                    <a:lumMod val="25000"/>
                  </a:schemeClr>
                </a:solidFill>
                <a:latin typeface="Times New Roman" pitchFamily="18" charset="0"/>
                <a:cs typeface="Times New Roman" pitchFamily="18" charset="0"/>
              </a:rPr>
              <a:t>hastalandığında hemen, daha az samimi olduklarınızı da iyileşince ziyaret etmeliyiz</a:t>
            </a:r>
            <a:r>
              <a:rPr lang="tr-TR" sz="2800" dirty="0" smtClean="0">
                <a:solidFill>
                  <a:schemeClr val="bg2">
                    <a:lumMod val="25000"/>
                  </a:schemeClr>
                </a:solidFill>
                <a:latin typeface="Times New Roman" pitchFamily="18" charset="0"/>
                <a:cs typeface="Times New Roman" pitchFamily="18" charset="0"/>
              </a:rPr>
              <a:t>.</a:t>
            </a:r>
          </a:p>
          <a:p>
            <a:endParaRPr lang="tr-TR" sz="2800" dirty="0" smtClean="0">
              <a:solidFill>
                <a:schemeClr val="bg2">
                  <a:lumMod val="25000"/>
                </a:schemeClr>
              </a:solidFill>
              <a:latin typeface="Times New Roman" pitchFamily="18" charset="0"/>
              <a:cs typeface="Times New Roman" pitchFamily="18" charset="0"/>
            </a:endParaRPr>
          </a:p>
          <a:p>
            <a:r>
              <a:rPr lang="tr-TR" sz="2800" dirty="0" smtClean="0">
                <a:solidFill>
                  <a:srgbClr val="00B0F0"/>
                </a:solidFill>
                <a:latin typeface="Times New Roman" pitchFamily="18" charset="0"/>
                <a:cs typeface="Times New Roman" pitchFamily="18" charset="0"/>
              </a:rPr>
              <a:t>*</a:t>
            </a:r>
            <a:r>
              <a:rPr lang="tr-TR" sz="2800" dirty="0">
                <a:solidFill>
                  <a:schemeClr val="bg2">
                    <a:lumMod val="25000"/>
                  </a:schemeClr>
                </a:solidFill>
                <a:latin typeface="Times New Roman" pitchFamily="18" charset="0"/>
                <a:cs typeface="Times New Roman" pitchFamily="18" charset="0"/>
              </a:rPr>
              <a:t>Yoğun bakımdaki hastaların yakınları ziyaret edilmeli.</a:t>
            </a:r>
          </a:p>
          <a:p>
            <a:pPr lvl="0"/>
            <a:endParaRPr lang="tr-TR" sz="2800" dirty="0" smtClean="0">
              <a:solidFill>
                <a:schemeClr val="bg2">
                  <a:lumMod val="25000"/>
                </a:schemeClr>
              </a:solidFill>
              <a:latin typeface="Times New Roman" pitchFamily="18" charset="0"/>
              <a:cs typeface="Times New Roman" pitchFamily="18" charset="0"/>
            </a:endParaRPr>
          </a:p>
          <a:p>
            <a:pPr lvl="0"/>
            <a:r>
              <a:rPr lang="tr-TR" sz="2800" dirty="0" smtClean="0">
                <a:solidFill>
                  <a:srgbClr val="00B0F0"/>
                </a:solidFill>
                <a:latin typeface="Times New Roman" pitchFamily="18" charset="0"/>
                <a:cs typeface="Times New Roman" pitchFamily="18" charset="0"/>
              </a:rPr>
              <a:t>*</a:t>
            </a:r>
            <a:r>
              <a:rPr lang="tr-TR" sz="2800" dirty="0">
                <a:solidFill>
                  <a:schemeClr val="bg2">
                    <a:lumMod val="25000"/>
                  </a:schemeClr>
                </a:solidFill>
                <a:latin typeface="Times New Roman" pitchFamily="18" charset="0"/>
                <a:cs typeface="Times New Roman" pitchFamily="18" charset="0"/>
              </a:rPr>
              <a:t>Çok dinlenmesi gereken bir hastayı sık sık ziyaret etmemeliyiz</a:t>
            </a:r>
            <a:r>
              <a:rPr lang="tr-TR" sz="2800" dirty="0" smtClean="0">
                <a:solidFill>
                  <a:schemeClr val="bg2">
                    <a:lumMod val="25000"/>
                  </a:schemeClr>
                </a:solidFill>
                <a:latin typeface="Times New Roman" pitchFamily="18" charset="0"/>
                <a:cs typeface="Times New Roman" pitchFamily="18" charset="0"/>
              </a:rPr>
              <a:t>.</a:t>
            </a:r>
          </a:p>
          <a:p>
            <a:endParaRPr lang="tr-TR" sz="2800" dirty="0" smtClean="0">
              <a:solidFill>
                <a:schemeClr val="bg2">
                  <a:lumMod val="25000"/>
                </a:schemeClr>
              </a:solidFill>
              <a:latin typeface="Times New Roman" pitchFamily="18" charset="0"/>
              <a:cs typeface="Times New Roman" pitchFamily="18" charset="0"/>
            </a:endParaRPr>
          </a:p>
          <a:p>
            <a:r>
              <a:rPr lang="tr-TR" sz="2800" dirty="0" smtClean="0">
                <a:solidFill>
                  <a:srgbClr val="00B0F0"/>
                </a:solidFill>
                <a:latin typeface="Times New Roman" pitchFamily="18" charset="0"/>
                <a:cs typeface="Times New Roman" pitchFamily="18" charset="0"/>
              </a:rPr>
              <a:t>*</a:t>
            </a:r>
            <a:r>
              <a:rPr lang="tr-TR" sz="2800" dirty="0">
                <a:solidFill>
                  <a:schemeClr val="bg2">
                    <a:lumMod val="25000"/>
                  </a:schemeClr>
                </a:solidFill>
                <a:latin typeface="Times New Roman" pitchFamily="18" charset="0"/>
                <a:cs typeface="Times New Roman" pitchFamily="18" charset="0"/>
              </a:rPr>
              <a:t>Hastanın yanında onun neşesini kaçıracak hiçbir şey anlatılmamalı. </a:t>
            </a:r>
          </a:p>
          <a:p>
            <a:pPr lvl="0"/>
            <a:endParaRPr lang="tr-TR" dirty="0"/>
          </a:p>
          <a:p>
            <a:endParaRPr lang="tr-T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428596" y="357167"/>
            <a:ext cx="7772400" cy="500065"/>
          </a:xfrm>
        </p:spPr>
        <p:txBody>
          <a:bodyPr>
            <a:normAutofit/>
          </a:bodyPr>
          <a:lstStyle/>
          <a:p>
            <a:r>
              <a:rPr lang="tr-TR" sz="2000" dirty="0" smtClean="0">
                <a:solidFill>
                  <a:schemeClr val="bg2">
                    <a:lumMod val="25000"/>
                  </a:schemeClr>
                </a:solidFill>
                <a:latin typeface="Times New Roman" pitchFamily="18" charset="0"/>
                <a:cs typeface="Times New Roman" pitchFamily="18" charset="0"/>
              </a:rPr>
              <a:t>HASTA ZİYARETİ ADABI</a:t>
            </a:r>
            <a:endParaRPr lang="tr-TR" sz="2000" dirty="0"/>
          </a:p>
        </p:txBody>
      </p:sp>
      <p:sp>
        <p:nvSpPr>
          <p:cNvPr id="3" name="2 Alt Başlık"/>
          <p:cNvSpPr>
            <a:spLocks noGrp="1"/>
          </p:cNvSpPr>
          <p:nvPr>
            <p:ph type="subTitle" idx="1"/>
          </p:nvPr>
        </p:nvSpPr>
        <p:spPr>
          <a:xfrm>
            <a:off x="785786" y="1285860"/>
            <a:ext cx="7500990" cy="5286412"/>
          </a:xfrm>
        </p:spPr>
        <p:txBody>
          <a:bodyPr/>
          <a:lstStyle/>
          <a:p>
            <a:pPr lvl="0"/>
            <a:r>
              <a:rPr lang="tr-TR" sz="2800" dirty="0" smtClean="0">
                <a:solidFill>
                  <a:srgbClr val="00B0F0"/>
                </a:solidFill>
              </a:rPr>
              <a:t>*</a:t>
            </a:r>
            <a:r>
              <a:rPr lang="tr-TR" sz="2800" dirty="0" smtClean="0">
                <a:solidFill>
                  <a:schemeClr val="bg2">
                    <a:lumMod val="25000"/>
                  </a:schemeClr>
                </a:solidFill>
              </a:rPr>
              <a:t>Hastanın </a:t>
            </a:r>
            <a:r>
              <a:rPr lang="tr-TR" sz="2800" dirty="0">
                <a:solidFill>
                  <a:schemeClr val="bg2">
                    <a:lumMod val="25000"/>
                  </a:schemeClr>
                </a:solidFill>
              </a:rPr>
              <a:t>odasına girerken ne çok üzgün ne de çok neşeli bir tavır sergilemeliyiz. Ona normal bir insan muamelesi yapmalıyız</a:t>
            </a:r>
            <a:r>
              <a:rPr lang="tr-TR" sz="2800" dirty="0" smtClean="0">
                <a:solidFill>
                  <a:schemeClr val="bg2">
                    <a:lumMod val="25000"/>
                  </a:schemeClr>
                </a:solidFill>
              </a:rPr>
              <a:t>.</a:t>
            </a: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Ziyaret çok uzun tutulmamalıdır.</a:t>
            </a:r>
          </a:p>
          <a:p>
            <a:pPr lvl="0"/>
            <a:endParaRPr lang="tr-TR" dirty="0"/>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428605"/>
            <a:ext cx="7772400" cy="357189"/>
          </a:xfrm>
        </p:spPr>
        <p:txBody>
          <a:bodyPr>
            <a:normAutofit fontScale="90000"/>
          </a:bodyPr>
          <a:lstStyle/>
          <a:p>
            <a:pPr algn="ctr"/>
            <a:r>
              <a:rPr lang="tr-TR" sz="1800" dirty="0" smtClean="0">
                <a:solidFill>
                  <a:schemeClr val="bg2">
                    <a:lumMod val="25000"/>
                  </a:schemeClr>
                </a:solidFill>
              </a:rPr>
              <a:t>TEMİZLİK KURALLARI</a:t>
            </a:r>
            <a:endParaRPr lang="tr-TR" sz="1800" dirty="0">
              <a:solidFill>
                <a:schemeClr val="bg2">
                  <a:lumMod val="25000"/>
                </a:schemeClr>
              </a:solidFill>
            </a:endParaRPr>
          </a:p>
        </p:txBody>
      </p:sp>
      <p:sp>
        <p:nvSpPr>
          <p:cNvPr id="3" name="2 Alt Başlık"/>
          <p:cNvSpPr>
            <a:spLocks noGrp="1"/>
          </p:cNvSpPr>
          <p:nvPr>
            <p:ph type="subTitle" idx="1"/>
          </p:nvPr>
        </p:nvSpPr>
        <p:spPr>
          <a:xfrm>
            <a:off x="500034" y="928670"/>
            <a:ext cx="8143932" cy="5572164"/>
          </a:xfrm>
        </p:spPr>
        <p:txBody>
          <a:bodyPr>
            <a:normAutofit/>
          </a:bodyPr>
          <a:lstStyle/>
          <a:p>
            <a:pPr lvl="0"/>
            <a:r>
              <a:rPr lang="tr-TR" sz="2400" dirty="0" smtClean="0">
                <a:solidFill>
                  <a:srgbClr val="00B0F0"/>
                </a:solidFill>
              </a:rPr>
              <a:t>*</a:t>
            </a:r>
            <a:r>
              <a:rPr lang="tr-TR" sz="2400" dirty="0">
                <a:solidFill>
                  <a:schemeClr val="bg2">
                    <a:lumMod val="25000"/>
                  </a:schemeClr>
                </a:solidFill>
              </a:rPr>
              <a:t>El ve ayak tırnakları düzenli olarak kesilmeli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Diş temizliğine dikkat edilmeli</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Saçların ellerin ve yüzün sürekli temiz olmasına dikkat edilmeli</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Etrafımızdaki insanları ter kokusuyla rahatsız etmemek için düzenli bir şekilde banyo </a:t>
            </a:r>
            <a:r>
              <a:rPr lang="tr-TR" sz="2400" dirty="0" smtClean="0">
                <a:solidFill>
                  <a:schemeClr val="bg2">
                    <a:lumMod val="25000"/>
                  </a:schemeClr>
                </a:solidFill>
              </a:rPr>
              <a:t>yapmalıyız.</a:t>
            </a:r>
            <a:endParaRPr lang="tr-TR" sz="2400" dirty="0">
              <a:solidFill>
                <a:schemeClr val="bg2">
                  <a:lumMod val="25000"/>
                </a:schemeClr>
              </a:solidFill>
            </a:endParaRPr>
          </a:p>
          <a:p>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85729"/>
            <a:ext cx="7772400" cy="428627"/>
          </a:xfrm>
        </p:spPr>
        <p:txBody>
          <a:bodyPr>
            <a:normAutofit/>
          </a:bodyPr>
          <a:lstStyle/>
          <a:p>
            <a:pPr algn="ctr"/>
            <a:r>
              <a:rPr lang="tr-TR" sz="2000" dirty="0" smtClean="0">
                <a:solidFill>
                  <a:schemeClr val="bg2">
                    <a:lumMod val="25000"/>
                  </a:schemeClr>
                </a:solidFill>
              </a:rPr>
              <a:t>TEMİZLİK KURALLARI</a:t>
            </a:r>
            <a:endParaRPr lang="tr-TR" sz="2000" dirty="0"/>
          </a:p>
        </p:txBody>
      </p:sp>
      <p:sp>
        <p:nvSpPr>
          <p:cNvPr id="3" name="2 Alt Başlık"/>
          <p:cNvSpPr>
            <a:spLocks noGrp="1"/>
          </p:cNvSpPr>
          <p:nvPr>
            <p:ph type="subTitle" idx="1"/>
          </p:nvPr>
        </p:nvSpPr>
        <p:spPr>
          <a:xfrm>
            <a:off x="500034" y="928670"/>
            <a:ext cx="7786742" cy="5286412"/>
          </a:xfrm>
        </p:spPr>
        <p:txBody>
          <a:bodyPr>
            <a:normAutofit/>
          </a:bodyPr>
          <a:lstStyle/>
          <a:p>
            <a:pPr lvl="0"/>
            <a:r>
              <a:rPr lang="tr-TR" sz="2800" dirty="0" smtClean="0">
                <a:solidFill>
                  <a:srgbClr val="00B0F0"/>
                </a:solidFill>
              </a:rPr>
              <a:t>*</a:t>
            </a:r>
            <a:r>
              <a:rPr lang="tr-TR" sz="2800" dirty="0" smtClean="0">
                <a:solidFill>
                  <a:schemeClr val="bg2">
                    <a:lumMod val="25000"/>
                  </a:schemeClr>
                </a:solidFill>
              </a:rPr>
              <a:t>Tuvalette </a:t>
            </a:r>
            <a:r>
              <a:rPr lang="tr-TR" sz="2800" dirty="0">
                <a:solidFill>
                  <a:schemeClr val="bg2">
                    <a:lumMod val="25000"/>
                  </a:schemeClr>
                </a:solidFill>
              </a:rPr>
              <a:t>iken konuşmak, bir şeyler yiyip içmek ve tükürmek uygun </a:t>
            </a:r>
            <a:r>
              <a:rPr lang="tr-TR" sz="2800" dirty="0" smtClean="0">
                <a:solidFill>
                  <a:schemeClr val="bg2">
                    <a:lumMod val="25000"/>
                  </a:schemeClr>
                </a:solidFill>
              </a:rPr>
              <a:t>değildir</a:t>
            </a:r>
            <a:endParaRPr lang="tr-TR" sz="2800" dirty="0">
              <a:solidFill>
                <a:schemeClr val="bg2">
                  <a:lumMod val="25000"/>
                </a:schemeClr>
              </a:solidFill>
            </a:endParaRPr>
          </a:p>
          <a:p>
            <a:endParaRPr lang="tr-TR" sz="2800" dirty="0" smtClean="0">
              <a:solidFill>
                <a:schemeClr val="bg2">
                  <a:lumMod val="25000"/>
                </a:schemeClr>
              </a:solidFill>
            </a:endParaRPr>
          </a:p>
          <a:p>
            <a:r>
              <a:rPr lang="tr-TR" sz="2800" dirty="0" smtClean="0">
                <a:solidFill>
                  <a:srgbClr val="00B0F0"/>
                </a:solidFill>
              </a:rPr>
              <a:t>*</a:t>
            </a:r>
            <a:r>
              <a:rPr lang="tr-TR" sz="2800" dirty="0">
                <a:solidFill>
                  <a:schemeClr val="bg2">
                    <a:lumMod val="25000"/>
                  </a:schemeClr>
                </a:solidFill>
              </a:rPr>
              <a:t>Tuvaleti nasıl bulmak istiyorsak öyle bırakmalıyız </a:t>
            </a:r>
            <a:endParaRPr lang="tr-TR" sz="2800" dirty="0" smtClean="0">
              <a:solidFill>
                <a:schemeClr val="bg2">
                  <a:lumMod val="25000"/>
                </a:schemeClr>
              </a:solidFill>
            </a:endParaRPr>
          </a:p>
          <a:p>
            <a:pPr lvl="0"/>
            <a:endParaRPr lang="tr-TR" sz="2800" dirty="0" smtClean="0">
              <a:solidFill>
                <a:schemeClr val="bg2">
                  <a:lumMod val="25000"/>
                </a:schemeClr>
              </a:solidFill>
            </a:endParaRPr>
          </a:p>
          <a:p>
            <a:pPr lvl="0"/>
            <a:r>
              <a:rPr lang="tr-TR" sz="2800" dirty="0" smtClean="0">
                <a:solidFill>
                  <a:srgbClr val="00B0F0"/>
                </a:solidFill>
              </a:rPr>
              <a:t>*</a:t>
            </a:r>
            <a:r>
              <a:rPr lang="tr-TR" sz="2800" dirty="0">
                <a:solidFill>
                  <a:schemeClr val="bg2">
                    <a:lumMod val="25000"/>
                  </a:schemeClr>
                </a:solidFill>
              </a:rPr>
              <a:t>Tuvalette insan varken, kapının önünde beklememeliyiz.</a:t>
            </a:r>
          </a:p>
          <a:p>
            <a:endParaRPr lang="tr-TR" dirty="0"/>
          </a:p>
          <a:p>
            <a:pPr lvl="0"/>
            <a:endParaRPr lang="tr-TR" dirty="0"/>
          </a:p>
          <a:p>
            <a:endParaRPr lang="tr-T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42910" y="357167"/>
            <a:ext cx="7772400" cy="571504"/>
          </a:xfrm>
        </p:spPr>
        <p:txBody>
          <a:bodyPr>
            <a:normAutofit/>
          </a:bodyPr>
          <a:lstStyle/>
          <a:p>
            <a:pPr algn="ctr"/>
            <a:r>
              <a:rPr lang="tr-TR" sz="2000" dirty="0" smtClean="0">
                <a:solidFill>
                  <a:schemeClr val="bg2">
                    <a:lumMod val="25000"/>
                  </a:schemeClr>
                </a:solidFill>
              </a:rPr>
              <a:t>YEMEKTE DAVRANIŞLAR</a:t>
            </a:r>
            <a:endParaRPr lang="tr-TR" sz="2000" dirty="0">
              <a:solidFill>
                <a:schemeClr val="bg2">
                  <a:lumMod val="25000"/>
                </a:schemeClr>
              </a:solidFill>
            </a:endParaRPr>
          </a:p>
        </p:txBody>
      </p:sp>
      <p:sp>
        <p:nvSpPr>
          <p:cNvPr id="3" name="2 Alt Başlık"/>
          <p:cNvSpPr>
            <a:spLocks noGrp="1"/>
          </p:cNvSpPr>
          <p:nvPr>
            <p:ph type="subTitle" idx="1"/>
          </p:nvPr>
        </p:nvSpPr>
        <p:spPr>
          <a:xfrm>
            <a:off x="357158" y="1071546"/>
            <a:ext cx="7929618" cy="4786346"/>
          </a:xfrm>
        </p:spPr>
        <p:txBody>
          <a:bodyPr>
            <a:noAutofit/>
          </a:bodyPr>
          <a:lstStyle/>
          <a:p>
            <a:r>
              <a:rPr lang="tr-TR" sz="2400" dirty="0" smtClean="0">
                <a:solidFill>
                  <a:srgbClr val="00B0F0"/>
                </a:solidFill>
                <a:latin typeface="Times New Roman" pitchFamily="18" charset="0"/>
                <a:cs typeface="Times New Roman" pitchFamily="18" charset="0"/>
              </a:rPr>
              <a:t>*</a:t>
            </a:r>
            <a:r>
              <a:rPr lang="tr-TR" sz="2400" dirty="0" smtClean="0">
                <a:solidFill>
                  <a:schemeClr val="bg2">
                    <a:lumMod val="25000"/>
                  </a:schemeClr>
                </a:solidFill>
                <a:latin typeface="Times New Roman" pitchFamily="18" charset="0"/>
                <a:cs typeface="Times New Roman" pitchFamily="18" charset="0"/>
              </a:rPr>
              <a:t> </a:t>
            </a:r>
            <a:r>
              <a:rPr lang="tr-TR" sz="2400" dirty="0">
                <a:solidFill>
                  <a:schemeClr val="bg2">
                    <a:lumMod val="25000"/>
                  </a:schemeClr>
                </a:solidFill>
                <a:latin typeface="Times New Roman" pitchFamily="18" charset="0"/>
                <a:cs typeface="Times New Roman" pitchFamily="18" charset="0"/>
              </a:rPr>
              <a:t>Kağıt peçeteleri elinizde buruşturup topaç haline getirmek ayıptır. Resmi yemeklerde sofraya oturduktan sonra tabağa el sürmek veya hele garsonun işini kolaylaştırmak için ona uzatmak görgüsüzlüktür. Konuk hizmet etmez. Konuklara hizmet edilir ve esasen bu maksatla davet edilmişlerdir. </a:t>
            </a:r>
            <a:endParaRPr lang="tr-TR" sz="2400" dirty="0" smtClean="0">
              <a:solidFill>
                <a:schemeClr val="bg2">
                  <a:lumMod val="25000"/>
                </a:schemeClr>
              </a:solidFill>
              <a:latin typeface="Times New Roman" pitchFamily="18" charset="0"/>
              <a:cs typeface="Times New Roman" pitchFamily="18" charset="0"/>
            </a:endParaRPr>
          </a:p>
          <a:p>
            <a:pPr>
              <a:buFont typeface="Arial" charset="0"/>
              <a:buChar char="•"/>
            </a:pPr>
            <a:endParaRPr lang="tr-TR" sz="2400" dirty="0" smtClean="0">
              <a:solidFill>
                <a:schemeClr val="bg2">
                  <a:lumMod val="25000"/>
                </a:schemeClr>
              </a:solidFill>
              <a:latin typeface="Times New Roman" pitchFamily="18" charset="0"/>
              <a:cs typeface="Times New Roman" pitchFamily="18" charset="0"/>
            </a:endParaRPr>
          </a:p>
          <a:p>
            <a:r>
              <a:rPr lang="tr-TR" sz="2400" dirty="0" smtClean="0">
                <a:solidFill>
                  <a:srgbClr val="00B0F0"/>
                </a:solidFill>
                <a:latin typeface="Times New Roman" pitchFamily="18" charset="0"/>
                <a:cs typeface="Times New Roman" pitchFamily="18" charset="0"/>
              </a:rPr>
              <a:t>*</a:t>
            </a:r>
            <a:r>
              <a:rPr lang="tr-TR" sz="2400" dirty="0" smtClean="0">
                <a:solidFill>
                  <a:schemeClr val="bg2">
                    <a:lumMod val="25000"/>
                  </a:schemeClr>
                </a:solidFill>
                <a:latin typeface="Times New Roman" pitchFamily="18" charset="0"/>
                <a:cs typeface="Times New Roman" pitchFamily="18" charset="0"/>
              </a:rPr>
              <a:t> Peçeteye ağzını, etrafa göstermeden silmeli ve peçetenin yağlanan veya kirlenen kısımlarını diğer konuklardan gizlemeye çalışmalıdır. </a:t>
            </a:r>
            <a:endParaRPr lang="tr-TR" sz="2400" dirty="0">
              <a:solidFill>
                <a:schemeClr val="bg2">
                  <a:lumMod val="25000"/>
                </a:schemeClr>
              </a:solidFill>
              <a:latin typeface="Times New Roman" pitchFamily="18" charset="0"/>
              <a:cs typeface="Times New Roman" pitchFamily="18" charset="0"/>
            </a:endParaRPr>
          </a:p>
          <a:p>
            <a:endParaRPr lang="tr-T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4291"/>
            <a:ext cx="7772400" cy="642941"/>
          </a:xfrm>
        </p:spPr>
        <p:txBody>
          <a:bodyPr>
            <a:normAutofit/>
          </a:bodyPr>
          <a:lstStyle/>
          <a:p>
            <a:r>
              <a:rPr lang="tr-TR" sz="2000" dirty="0" smtClean="0">
                <a:solidFill>
                  <a:schemeClr val="bg2">
                    <a:lumMod val="25000"/>
                  </a:schemeClr>
                </a:solidFill>
              </a:rPr>
              <a:t>YEMEKTE DAVRANIŞLAR</a:t>
            </a:r>
            <a:endParaRPr lang="tr-TR" sz="2000" dirty="0">
              <a:solidFill>
                <a:schemeClr val="bg2">
                  <a:lumMod val="25000"/>
                </a:schemeClr>
              </a:solidFill>
            </a:endParaRPr>
          </a:p>
        </p:txBody>
      </p:sp>
      <p:sp>
        <p:nvSpPr>
          <p:cNvPr id="3" name="2 Alt Başlık"/>
          <p:cNvSpPr>
            <a:spLocks noGrp="1"/>
          </p:cNvSpPr>
          <p:nvPr>
            <p:ph type="subTitle" idx="1"/>
          </p:nvPr>
        </p:nvSpPr>
        <p:spPr>
          <a:xfrm>
            <a:off x="714348" y="1142984"/>
            <a:ext cx="7786742" cy="5072098"/>
          </a:xfrm>
        </p:spPr>
        <p:txBody>
          <a:bodyPr>
            <a:normAutofit/>
          </a:bodyPr>
          <a:lstStyle/>
          <a:p>
            <a:pPr lvl="0"/>
            <a:r>
              <a:rPr lang="tr-TR" sz="2400" dirty="0" smtClean="0">
                <a:solidFill>
                  <a:srgbClr val="00B0F0"/>
                </a:solidFill>
              </a:rPr>
              <a:t>*</a:t>
            </a:r>
            <a:r>
              <a:rPr lang="tr-TR" sz="2400" dirty="0">
                <a:solidFill>
                  <a:schemeClr val="bg2">
                    <a:lumMod val="25000"/>
                  </a:schemeClr>
                </a:solidFill>
              </a:rPr>
              <a:t>Herkesin yemeği gelene kadar yada ev sahibi başlamanızı rica etmeden yemeğe başlamayın. İçeceğinizi istediğiniz her zaman içebilirsiniz.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Ağzınız açıkken yemeğinizi çiğnemeyin yada yemek yerken konuşmayın. Ağzınızı fazla doldurmayacak kadar küçük parçalar halinde yiyin.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Masada dik oturun ve dirseklerinizi masanın üzerine koymayın. </a:t>
            </a:r>
          </a:p>
          <a:p>
            <a:endParaRPr lang="tr-TR"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Başlık"/>
          <p:cNvSpPr>
            <a:spLocks noGrp="1"/>
          </p:cNvSpPr>
          <p:nvPr>
            <p:ph type="subTitle" idx="1"/>
          </p:nvPr>
        </p:nvSpPr>
        <p:spPr>
          <a:xfrm>
            <a:off x="428625" y="428625"/>
            <a:ext cx="8358188" cy="5929313"/>
          </a:xfrm>
        </p:spPr>
        <p:txBody>
          <a:bodyPr>
            <a:normAutofit/>
          </a:bodyPr>
          <a:lstStyle/>
          <a:p>
            <a:r>
              <a:rPr lang="tr-TR" sz="2800" dirty="0">
                <a:solidFill>
                  <a:schemeClr val="bg2">
                    <a:lumMod val="25000"/>
                  </a:schemeClr>
                </a:solidFill>
              </a:rPr>
              <a:t>Yasal hiçbir yaptırımı olmayan görgü kuralları çiğnendiği zaman, uyumsuz sayılan bireyler toplum tarafından </a:t>
            </a:r>
            <a:r>
              <a:rPr lang="tr-TR" sz="2800" dirty="0" smtClean="0">
                <a:solidFill>
                  <a:schemeClr val="bg2">
                    <a:lumMod val="25000"/>
                  </a:schemeClr>
                </a:solidFill>
              </a:rPr>
              <a:t>dışlanır. Toplum </a:t>
            </a:r>
            <a:r>
              <a:rPr lang="tr-TR" sz="2800" dirty="0">
                <a:solidFill>
                  <a:schemeClr val="bg2">
                    <a:lumMod val="25000"/>
                  </a:schemeClr>
                </a:solidFill>
              </a:rPr>
              <a:t>genel görgü kurallarına </a:t>
            </a:r>
            <a:r>
              <a:rPr lang="tr-TR" sz="2800" dirty="0" smtClean="0">
                <a:solidFill>
                  <a:schemeClr val="bg2">
                    <a:lumMod val="25000"/>
                  </a:schemeClr>
                </a:solidFill>
              </a:rPr>
              <a:t>uymayanları; </a:t>
            </a:r>
            <a:r>
              <a:rPr lang="tr-TR" sz="2800" dirty="0">
                <a:solidFill>
                  <a:schemeClr val="bg2">
                    <a:lumMod val="25000"/>
                  </a:schemeClr>
                </a:solidFill>
              </a:rPr>
              <a:t>cahil, bencil, kaba, </a:t>
            </a:r>
            <a:r>
              <a:rPr lang="tr-TR" sz="2800" dirty="0" smtClean="0">
                <a:solidFill>
                  <a:schemeClr val="bg2">
                    <a:lumMod val="25000"/>
                  </a:schemeClr>
                </a:solidFill>
              </a:rPr>
              <a:t>saygısız gibi </a:t>
            </a:r>
            <a:r>
              <a:rPr lang="tr-TR" sz="2800" dirty="0">
                <a:solidFill>
                  <a:schemeClr val="bg2">
                    <a:lumMod val="25000"/>
                  </a:schemeClr>
                </a:solidFill>
              </a:rPr>
              <a:t>sıfatlarla tanımlar ve kınar.</a:t>
            </a:r>
            <a:br>
              <a:rPr lang="tr-TR" sz="2800" dirty="0">
                <a:solidFill>
                  <a:schemeClr val="bg2">
                    <a:lumMod val="25000"/>
                  </a:schemeClr>
                </a:solidFill>
              </a:rPr>
            </a:br>
            <a:r>
              <a:rPr lang="tr-TR" sz="2800" dirty="0">
                <a:solidFill>
                  <a:schemeClr val="bg2">
                    <a:lumMod val="25000"/>
                  </a:schemeClr>
                </a:solidFill>
              </a:rPr>
              <a:t/>
            </a:r>
            <a:br>
              <a:rPr lang="tr-TR" sz="2800" dirty="0">
                <a:solidFill>
                  <a:schemeClr val="bg2">
                    <a:lumMod val="25000"/>
                  </a:schemeClr>
                </a:solidFill>
              </a:rPr>
            </a:br>
            <a:r>
              <a:rPr lang="tr-TR" sz="2800" dirty="0">
                <a:solidFill>
                  <a:schemeClr val="bg2">
                    <a:lumMod val="25000"/>
                  </a:schemeClr>
                </a:solidFill>
              </a:rPr>
              <a:t>Görgü kurallarına uymak diğer insanlara saygı göstermektir ve onların duygularına önem verdiğiniz mesajını göndermek demektir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571472" y="214291"/>
            <a:ext cx="7772400" cy="428627"/>
          </a:xfrm>
        </p:spPr>
        <p:txBody>
          <a:bodyPr>
            <a:normAutofit fontScale="90000"/>
          </a:bodyPr>
          <a:lstStyle/>
          <a:p>
            <a:r>
              <a:rPr lang="tr-TR" dirty="0" smtClean="0"/>
              <a:t>YEMEKTE DAVRANIŞLAR</a:t>
            </a:r>
            <a:endParaRPr lang="tr-TR" dirty="0"/>
          </a:p>
        </p:txBody>
      </p:sp>
      <p:sp>
        <p:nvSpPr>
          <p:cNvPr id="3" name="2 Alt Başlık"/>
          <p:cNvSpPr>
            <a:spLocks noGrp="1"/>
          </p:cNvSpPr>
          <p:nvPr>
            <p:ph type="subTitle" idx="1"/>
          </p:nvPr>
        </p:nvSpPr>
        <p:spPr>
          <a:xfrm>
            <a:off x="714348" y="785794"/>
            <a:ext cx="8001056" cy="5929354"/>
          </a:xfrm>
        </p:spPr>
        <p:txBody>
          <a:bodyPr>
            <a:noAutofit/>
          </a:bodyPr>
          <a:lstStyle/>
          <a:p>
            <a:pPr lvl="0"/>
            <a:r>
              <a:rPr lang="tr-TR" sz="2400" dirty="0" smtClean="0">
                <a:solidFill>
                  <a:srgbClr val="00B0F0"/>
                </a:solidFill>
              </a:rPr>
              <a:t>*</a:t>
            </a:r>
            <a:r>
              <a:rPr lang="tr-TR" sz="2400" dirty="0">
                <a:solidFill>
                  <a:schemeClr val="bg2">
                    <a:lumMod val="25000"/>
                  </a:schemeClr>
                </a:solidFill>
              </a:rPr>
              <a:t>Çok hızlı yada yavaş yemeyin. Masadakilerin hızına uymaya çalışın. </a:t>
            </a:r>
          </a:p>
          <a:p>
            <a:pPr lvl="0"/>
            <a:r>
              <a:rPr lang="tr-TR" sz="2400" dirty="0" smtClean="0">
                <a:solidFill>
                  <a:srgbClr val="00B0F0"/>
                </a:solidFill>
              </a:rPr>
              <a:t>*</a:t>
            </a:r>
            <a:r>
              <a:rPr lang="tr-TR" sz="2400" dirty="0">
                <a:solidFill>
                  <a:schemeClr val="bg2">
                    <a:lumMod val="25000"/>
                  </a:schemeClr>
                </a:solidFill>
              </a:rPr>
              <a:t>Masada iken asla dişlerinizi karıştırmayın. Eğer çok gerekli ise tuvalete gidin. </a:t>
            </a:r>
          </a:p>
          <a:p>
            <a:r>
              <a:rPr lang="tr-TR" sz="2400" dirty="0" smtClean="0">
                <a:solidFill>
                  <a:srgbClr val="00B0F0"/>
                </a:solidFill>
              </a:rPr>
              <a:t>*</a:t>
            </a:r>
            <a:r>
              <a:rPr lang="tr-TR" sz="2400" dirty="0" smtClean="0">
                <a:solidFill>
                  <a:schemeClr val="bg2">
                    <a:lumMod val="25000"/>
                  </a:schemeClr>
                </a:solidFill>
              </a:rPr>
              <a:t>Ekmeğinize </a:t>
            </a:r>
            <a:r>
              <a:rPr lang="tr-TR" sz="2400" dirty="0">
                <a:solidFill>
                  <a:schemeClr val="bg2">
                    <a:lumMod val="25000"/>
                  </a:schemeClr>
                </a:solidFill>
              </a:rPr>
              <a:t>yağ sürerken her seferinde küçük bir parça almaya özen gösterin ve her zaman önce tabağınıza alın sonra ekmeğin üzerine sürün. </a:t>
            </a:r>
            <a:endParaRPr lang="tr-TR" sz="2400" dirty="0" smtClean="0">
              <a:solidFill>
                <a:schemeClr val="bg2">
                  <a:lumMod val="25000"/>
                </a:schemeClr>
              </a:solidFill>
            </a:endParaRPr>
          </a:p>
          <a:p>
            <a:endParaRPr lang="tr-TR" sz="2400" dirty="0">
              <a:solidFill>
                <a:schemeClr val="bg2">
                  <a:lumMod val="25000"/>
                </a:schemeClr>
              </a:solidFill>
            </a:endParaRPr>
          </a:p>
          <a:p>
            <a:r>
              <a:rPr lang="tr-TR" sz="2400" dirty="0" smtClean="0">
                <a:solidFill>
                  <a:srgbClr val="00B0F0"/>
                </a:solidFill>
              </a:rPr>
              <a:t>*</a:t>
            </a:r>
            <a:r>
              <a:rPr lang="tr-TR" sz="2400" dirty="0" smtClean="0">
                <a:solidFill>
                  <a:schemeClr val="bg2">
                    <a:lumMod val="25000"/>
                  </a:schemeClr>
                </a:solidFill>
              </a:rPr>
              <a:t>Masadaki </a:t>
            </a:r>
            <a:r>
              <a:rPr lang="tr-TR" sz="2400" dirty="0">
                <a:solidFill>
                  <a:schemeClr val="bg2">
                    <a:lumMod val="25000"/>
                  </a:schemeClr>
                </a:solidFill>
              </a:rPr>
              <a:t>yiyecekleri uzatırken, her zaman sağınıza verin. Ekmek verirken kendinize almadan önce başkalarına önerin. </a:t>
            </a:r>
          </a:p>
          <a:p>
            <a:endParaRPr lang="tr-TR" sz="2400" dirty="0">
              <a:solidFill>
                <a:schemeClr val="bg2">
                  <a:lumMod val="25000"/>
                </a:schemeClr>
              </a:solidFill>
            </a:endParaRPr>
          </a:p>
          <a:p>
            <a:r>
              <a:rPr lang="tr-TR" sz="2400" dirty="0" smtClean="0">
                <a:solidFill>
                  <a:srgbClr val="00B0F0"/>
                </a:solidFill>
              </a:rPr>
              <a:t>*</a:t>
            </a:r>
            <a:r>
              <a:rPr lang="tr-TR" sz="2400" dirty="0" smtClean="0">
                <a:solidFill>
                  <a:schemeClr val="bg2">
                    <a:lumMod val="25000"/>
                  </a:schemeClr>
                </a:solidFill>
              </a:rPr>
              <a:t>Tadına bakmadan önce yemeğe tuz yada biber koymayın </a:t>
            </a:r>
          </a:p>
          <a:p>
            <a:endParaRPr lang="tr-TR" sz="24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857224" y="1500174"/>
            <a:ext cx="7772400" cy="785818"/>
          </a:xfrm>
        </p:spPr>
        <p:txBody>
          <a:bodyPr/>
          <a:lstStyle/>
          <a:p>
            <a:r>
              <a:rPr lang="tr-TR" dirty="0" smtClean="0">
                <a:solidFill>
                  <a:schemeClr val="bg2">
                    <a:lumMod val="25000"/>
                  </a:schemeClr>
                </a:solidFill>
              </a:rPr>
              <a:t>SOSYAL İLETİŞİM KURALLARI</a:t>
            </a:r>
            <a:endParaRPr lang="tr-TR" dirty="0">
              <a:solidFill>
                <a:schemeClr val="bg2">
                  <a:lumMod val="25000"/>
                </a:schemeClr>
              </a:solidFill>
            </a:endParaRPr>
          </a:p>
        </p:txBody>
      </p:sp>
      <p:sp>
        <p:nvSpPr>
          <p:cNvPr id="3" name="2 Alt Başlık"/>
          <p:cNvSpPr>
            <a:spLocks noGrp="1"/>
          </p:cNvSpPr>
          <p:nvPr>
            <p:ph type="subTitle" idx="1"/>
          </p:nvPr>
        </p:nvSpPr>
        <p:spPr>
          <a:xfrm>
            <a:off x="714348" y="2857496"/>
            <a:ext cx="7858180" cy="2000264"/>
          </a:xfrm>
        </p:spPr>
        <p:txBody>
          <a:bodyPr/>
          <a:lstStyle/>
          <a:p>
            <a:r>
              <a:rPr lang="tr-TR" sz="2400" dirty="0">
                <a:solidFill>
                  <a:schemeClr val="bg2">
                    <a:lumMod val="25000"/>
                  </a:schemeClr>
                </a:solidFill>
              </a:rPr>
              <a:t>İster manavda bir yabancı ile konuşurken ister bir arkadaşınız ile kahve içerken bütün insanlar saygı gösterilmesini hak eder. </a:t>
            </a:r>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00043"/>
            <a:ext cx="7772400" cy="785817"/>
          </a:xfrm>
        </p:spPr>
        <p:txBody>
          <a:bodyPr>
            <a:normAutofit/>
          </a:bodyPr>
          <a:lstStyle/>
          <a:p>
            <a:pPr algn="ctr"/>
            <a:r>
              <a:rPr lang="tr-TR" sz="2000" dirty="0" smtClean="0">
                <a:solidFill>
                  <a:schemeClr val="bg2">
                    <a:lumMod val="25000"/>
                  </a:schemeClr>
                </a:solidFill>
              </a:rPr>
              <a:t>SOSYAL İLETİŞİM KURALLARI</a:t>
            </a:r>
            <a:endParaRPr lang="tr-TR" sz="2000" dirty="0">
              <a:solidFill>
                <a:schemeClr val="bg2">
                  <a:lumMod val="25000"/>
                </a:schemeClr>
              </a:solidFill>
            </a:endParaRPr>
          </a:p>
        </p:txBody>
      </p:sp>
      <p:sp>
        <p:nvSpPr>
          <p:cNvPr id="3" name="2 Alt Başlık"/>
          <p:cNvSpPr>
            <a:spLocks noGrp="1"/>
          </p:cNvSpPr>
          <p:nvPr>
            <p:ph type="subTitle" idx="1"/>
          </p:nvPr>
        </p:nvSpPr>
        <p:spPr>
          <a:xfrm>
            <a:off x="500034" y="1357298"/>
            <a:ext cx="8072494" cy="4786346"/>
          </a:xfrm>
        </p:spPr>
        <p:txBody>
          <a:bodyPr>
            <a:normAutofit fontScale="92500" lnSpcReduction="20000"/>
          </a:bodyPr>
          <a:lstStyle/>
          <a:p>
            <a:pPr lvl="0"/>
            <a:endParaRPr lang="tr-TR" dirty="0" smtClean="0">
              <a:solidFill>
                <a:schemeClr val="bg2">
                  <a:lumMod val="25000"/>
                </a:schemeClr>
              </a:solidFill>
            </a:endParaRPr>
          </a:p>
          <a:p>
            <a:pPr lvl="0"/>
            <a:r>
              <a:rPr lang="tr-TR" sz="2600" dirty="0" smtClean="0">
                <a:solidFill>
                  <a:srgbClr val="00B0F0"/>
                </a:solidFill>
              </a:rPr>
              <a:t>*</a:t>
            </a:r>
            <a:r>
              <a:rPr lang="tr-TR" sz="2600" dirty="0">
                <a:solidFill>
                  <a:schemeClr val="bg2">
                    <a:lumMod val="25000"/>
                  </a:schemeClr>
                </a:solidFill>
              </a:rPr>
              <a:t>İletişim hem beden hareketlerini </a:t>
            </a:r>
            <a:r>
              <a:rPr lang="tr-TR" sz="2600" dirty="0" smtClean="0">
                <a:solidFill>
                  <a:schemeClr val="bg2">
                    <a:lumMod val="25000"/>
                  </a:schemeClr>
                </a:solidFill>
              </a:rPr>
              <a:t>hem de </a:t>
            </a:r>
            <a:r>
              <a:rPr lang="tr-TR" sz="2600" dirty="0">
                <a:solidFill>
                  <a:schemeClr val="bg2">
                    <a:lumMod val="25000"/>
                  </a:schemeClr>
                </a:solidFill>
              </a:rPr>
              <a:t>sözlü ifadeyi kapsar. Konuşurken karşınızdaki insana bakın ve kollarınızı kavuşturmayın (kızgınlık ifadesi). </a:t>
            </a:r>
          </a:p>
          <a:p>
            <a:pPr lvl="0"/>
            <a:endParaRPr lang="tr-TR" sz="2600" dirty="0" smtClean="0">
              <a:solidFill>
                <a:schemeClr val="bg2">
                  <a:lumMod val="25000"/>
                </a:schemeClr>
              </a:solidFill>
            </a:endParaRPr>
          </a:p>
          <a:p>
            <a:pPr lvl="0"/>
            <a:endParaRPr lang="tr-TR" sz="2600" dirty="0" smtClean="0">
              <a:solidFill>
                <a:schemeClr val="bg2">
                  <a:lumMod val="25000"/>
                </a:schemeClr>
              </a:solidFill>
            </a:endParaRPr>
          </a:p>
          <a:p>
            <a:pPr lvl="0"/>
            <a:r>
              <a:rPr lang="tr-TR" sz="2600" dirty="0" smtClean="0">
                <a:solidFill>
                  <a:srgbClr val="00B0F0"/>
                </a:solidFill>
              </a:rPr>
              <a:t>*</a:t>
            </a:r>
            <a:r>
              <a:rPr lang="tr-TR" sz="2600" dirty="0">
                <a:solidFill>
                  <a:schemeClr val="bg2">
                    <a:lumMod val="25000"/>
                  </a:schemeClr>
                </a:solidFill>
              </a:rPr>
              <a:t>Eğer utangaç biriyseniz bunu kabul etmekten ve söylemekten çekinmeyin. Dürüstlük insanların rahatlamalarını sağlar. </a:t>
            </a:r>
          </a:p>
          <a:p>
            <a:pPr lvl="0"/>
            <a:endParaRPr lang="tr-TR" sz="2600" dirty="0" smtClean="0">
              <a:solidFill>
                <a:schemeClr val="bg2">
                  <a:lumMod val="25000"/>
                </a:schemeClr>
              </a:solidFill>
            </a:endParaRPr>
          </a:p>
          <a:p>
            <a:pPr lvl="0"/>
            <a:endParaRPr lang="tr-TR" sz="2600" dirty="0" smtClean="0">
              <a:solidFill>
                <a:schemeClr val="bg2">
                  <a:lumMod val="25000"/>
                </a:schemeClr>
              </a:solidFill>
            </a:endParaRPr>
          </a:p>
          <a:p>
            <a:pPr lvl="0"/>
            <a:r>
              <a:rPr lang="tr-TR" sz="2600" dirty="0" smtClean="0">
                <a:solidFill>
                  <a:srgbClr val="00B0F0"/>
                </a:solidFill>
              </a:rPr>
              <a:t>*</a:t>
            </a:r>
            <a:r>
              <a:rPr lang="tr-TR" sz="2600" dirty="0">
                <a:solidFill>
                  <a:schemeClr val="bg2">
                    <a:lumMod val="25000"/>
                  </a:schemeClr>
                </a:solidFill>
              </a:rPr>
              <a:t>Normal hızda konuşun ne çok hızlı ne çok </a:t>
            </a:r>
            <a:r>
              <a:rPr lang="tr-TR" sz="2600" dirty="0" smtClean="0">
                <a:solidFill>
                  <a:schemeClr val="bg2">
                    <a:lumMod val="25000"/>
                  </a:schemeClr>
                </a:solidFill>
              </a:rPr>
              <a:t>yavaş </a:t>
            </a:r>
            <a:endParaRPr lang="tr-TR" sz="2600" dirty="0">
              <a:solidFill>
                <a:schemeClr val="bg2">
                  <a:lumMod val="25000"/>
                </a:schemeClr>
              </a:solidFill>
            </a:endParaRPr>
          </a:p>
          <a:p>
            <a:endParaRPr lang="tr-TR"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14348" y="214291"/>
            <a:ext cx="7772400" cy="428627"/>
          </a:xfrm>
        </p:spPr>
        <p:txBody>
          <a:bodyPr>
            <a:normAutofit/>
          </a:bodyPr>
          <a:lstStyle/>
          <a:p>
            <a:pPr algn="ctr"/>
            <a:r>
              <a:rPr lang="tr-TR" sz="2000" dirty="0" smtClean="0">
                <a:solidFill>
                  <a:schemeClr val="bg2">
                    <a:lumMod val="25000"/>
                  </a:schemeClr>
                </a:solidFill>
              </a:rPr>
              <a:t>SOSYAL İLETİŞİM KURALLARI</a:t>
            </a:r>
            <a:endParaRPr lang="tr-TR" sz="2000" dirty="0">
              <a:solidFill>
                <a:schemeClr val="bg2">
                  <a:lumMod val="25000"/>
                </a:schemeClr>
              </a:solidFill>
            </a:endParaRPr>
          </a:p>
        </p:txBody>
      </p:sp>
      <p:sp>
        <p:nvSpPr>
          <p:cNvPr id="3" name="2 Alt Başlık"/>
          <p:cNvSpPr>
            <a:spLocks noGrp="1"/>
          </p:cNvSpPr>
          <p:nvPr>
            <p:ph type="subTitle" idx="1"/>
          </p:nvPr>
        </p:nvSpPr>
        <p:spPr>
          <a:xfrm>
            <a:off x="500034" y="1285860"/>
            <a:ext cx="7858180" cy="4714908"/>
          </a:xfrm>
        </p:spPr>
        <p:txBody>
          <a:bodyPr>
            <a:normAutofit/>
          </a:bodyPr>
          <a:lstStyle/>
          <a:p>
            <a:pPr lvl="0"/>
            <a:r>
              <a:rPr lang="tr-TR" sz="2400" dirty="0" smtClean="0">
                <a:solidFill>
                  <a:srgbClr val="00B0F0"/>
                </a:solidFill>
              </a:rPr>
              <a:t>*</a:t>
            </a:r>
            <a:r>
              <a:rPr lang="tr-TR" sz="2400" dirty="0">
                <a:solidFill>
                  <a:schemeClr val="bg2">
                    <a:lumMod val="25000"/>
                  </a:schemeClr>
                </a:solidFill>
              </a:rPr>
              <a:t>Karşınızdaki kişi üzerinde bıraktığınız izlenimi fazla düşünmeyin.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Konuşmayı bitirirken geçerli bir neden öne sürün ve kişi ile konuşmaktan keyif aldığınızı belirtin.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Karşınızdakine iltifat ederken içten ve samimi olun. Karşılaştırma yada değerlendirme yapmamaya özen </a:t>
            </a:r>
            <a:r>
              <a:rPr lang="tr-TR" sz="2400" dirty="0" smtClean="0">
                <a:solidFill>
                  <a:schemeClr val="bg2">
                    <a:lumMod val="25000"/>
                  </a:schemeClr>
                </a:solidFill>
              </a:rPr>
              <a:t>gösterin.</a:t>
            </a:r>
            <a:endParaRPr lang="tr-TR" sz="2400" dirty="0">
              <a:solidFill>
                <a:schemeClr val="bg2">
                  <a:lumMod val="25000"/>
                </a:schemeClr>
              </a:solidFill>
            </a:endParaRPr>
          </a:p>
          <a:p>
            <a:endParaRPr lang="tr-TR" sz="24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357167"/>
            <a:ext cx="7772400" cy="500065"/>
          </a:xfrm>
        </p:spPr>
        <p:txBody>
          <a:bodyPr>
            <a:normAutofit/>
          </a:bodyPr>
          <a:lstStyle/>
          <a:p>
            <a:pPr algn="ctr"/>
            <a:r>
              <a:rPr lang="tr-TR" sz="2000" dirty="0" smtClean="0">
                <a:solidFill>
                  <a:schemeClr val="bg2">
                    <a:lumMod val="25000"/>
                  </a:schemeClr>
                </a:solidFill>
              </a:rPr>
              <a:t>SOSYAL İLETİŞİM KURALLARI</a:t>
            </a:r>
            <a:endParaRPr lang="tr-TR" sz="2000" dirty="0">
              <a:solidFill>
                <a:schemeClr val="bg2">
                  <a:lumMod val="25000"/>
                </a:schemeClr>
              </a:solidFill>
            </a:endParaRPr>
          </a:p>
        </p:txBody>
      </p:sp>
      <p:sp>
        <p:nvSpPr>
          <p:cNvPr id="3" name="2 Alt Başlık"/>
          <p:cNvSpPr>
            <a:spLocks noGrp="1"/>
          </p:cNvSpPr>
          <p:nvPr>
            <p:ph type="subTitle" idx="1"/>
          </p:nvPr>
        </p:nvSpPr>
        <p:spPr>
          <a:xfrm>
            <a:off x="571472" y="1000108"/>
            <a:ext cx="7786742" cy="5357850"/>
          </a:xfrm>
        </p:spPr>
        <p:txBody>
          <a:bodyPr>
            <a:normAutofit/>
          </a:bodyPr>
          <a:lstStyle/>
          <a:p>
            <a:pPr lvl="0"/>
            <a:r>
              <a:rPr lang="tr-TR" sz="2400" dirty="0" smtClean="0">
                <a:solidFill>
                  <a:srgbClr val="00B0F0"/>
                </a:solidFill>
              </a:rPr>
              <a:t>*</a:t>
            </a:r>
            <a:r>
              <a:rPr lang="tr-TR" sz="2400" dirty="0">
                <a:solidFill>
                  <a:schemeClr val="bg2">
                    <a:lumMod val="25000"/>
                  </a:schemeClr>
                </a:solidFill>
              </a:rPr>
              <a:t>İltifat aldığınızda fazla alçak gönüllü olmayın ve iltifatın gerekmediğini açıklamaya çalışmayın. Basit bir "teşekkürler" hem yeterli </a:t>
            </a:r>
            <a:r>
              <a:rPr lang="tr-TR" sz="2400" dirty="0" err="1">
                <a:solidFill>
                  <a:schemeClr val="bg2">
                    <a:lumMod val="25000"/>
                  </a:schemeClr>
                </a:solidFill>
              </a:rPr>
              <a:t>hemde</a:t>
            </a:r>
            <a:r>
              <a:rPr lang="tr-TR" sz="2400" dirty="0">
                <a:solidFill>
                  <a:schemeClr val="bg2">
                    <a:lumMod val="25000"/>
                  </a:schemeClr>
                </a:solidFill>
              </a:rPr>
              <a:t> kibarcadır.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Birisini eleştireceğiniz zaman karşınızdaki insanın duygularını göz önünde bulundurun ve kişi ile özel olarak konuşmaya özen gösterin. Yakıştırma yapmaktan kaçının ve sorunu kişiselleştirmeyin. </a:t>
            </a:r>
          </a:p>
          <a:p>
            <a:endParaRPr lang="tr-TR" sz="24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00100" y="285729"/>
            <a:ext cx="7772400" cy="357190"/>
          </a:xfrm>
        </p:spPr>
        <p:txBody>
          <a:bodyPr>
            <a:normAutofit fontScale="90000"/>
          </a:bodyPr>
          <a:lstStyle/>
          <a:p>
            <a:pPr algn="ctr"/>
            <a:r>
              <a:rPr lang="tr-TR" sz="2000" dirty="0" smtClean="0">
                <a:solidFill>
                  <a:schemeClr val="bg2">
                    <a:lumMod val="25000"/>
                  </a:schemeClr>
                </a:solidFill>
              </a:rPr>
              <a:t>SOSYAL İLETİŞİM KURALLARI</a:t>
            </a:r>
            <a:endParaRPr lang="tr-TR" sz="2000" dirty="0">
              <a:solidFill>
                <a:schemeClr val="bg2">
                  <a:lumMod val="25000"/>
                </a:schemeClr>
              </a:solidFill>
            </a:endParaRPr>
          </a:p>
        </p:txBody>
      </p:sp>
      <p:sp>
        <p:nvSpPr>
          <p:cNvPr id="3" name="2 Alt Başlık"/>
          <p:cNvSpPr>
            <a:spLocks noGrp="1"/>
          </p:cNvSpPr>
          <p:nvPr>
            <p:ph type="subTitle" idx="1"/>
          </p:nvPr>
        </p:nvSpPr>
        <p:spPr>
          <a:xfrm>
            <a:off x="428596" y="857232"/>
            <a:ext cx="8358246" cy="5429288"/>
          </a:xfrm>
        </p:spPr>
        <p:txBody>
          <a:bodyPr>
            <a:normAutofit/>
          </a:bodyPr>
          <a:lstStyle/>
          <a:p>
            <a:pPr lvl="0"/>
            <a:r>
              <a:rPr lang="tr-TR" sz="2400" dirty="0" smtClean="0">
                <a:solidFill>
                  <a:srgbClr val="00B0F0"/>
                </a:solidFill>
              </a:rPr>
              <a:t>*</a:t>
            </a:r>
            <a:r>
              <a:rPr lang="tr-TR" sz="2400" dirty="0">
                <a:solidFill>
                  <a:schemeClr val="bg2">
                    <a:lumMod val="25000"/>
                  </a:schemeClr>
                </a:solidFill>
              </a:rPr>
              <a:t>Birisi sizi eleştirdiğinde sakin olun. Savunmaya geçmemeye özen gösterin. Eğer kişi sizi insanların içinde ve kabaca eleştiriyor ise içgüdüsel olarak reaksiyon göstermek isteyebilirsiniz fakat en iyisi basitçe "Düşünceni özel olarak bana iletmeni tercih ederdim" deyin. </a:t>
            </a:r>
          </a:p>
          <a:p>
            <a:pPr lvl="0"/>
            <a:endParaRPr lang="tr-TR" sz="2400" dirty="0" smtClean="0">
              <a:solidFill>
                <a:schemeClr val="bg2">
                  <a:lumMod val="25000"/>
                </a:schemeClr>
              </a:solidFill>
            </a:endParaRPr>
          </a:p>
          <a:p>
            <a:pPr lvl="0"/>
            <a:r>
              <a:rPr lang="tr-TR" sz="2400" dirty="0" smtClean="0">
                <a:solidFill>
                  <a:srgbClr val="00B0F0"/>
                </a:solidFill>
              </a:rPr>
              <a:t>*</a:t>
            </a:r>
            <a:r>
              <a:rPr lang="tr-TR" sz="2400" dirty="0">
                <a:solidFill>
                  <a:schemeClr val="bg2">
                    <a:lumMod val="25000"/>
                  </a:schemeClr>
                </a:solidFill>
              </a:rPr>
              <a:t>Her zaman "Lütfen" ve "Teşekkür ederim" demeyi unutmayın </a:t>
            </a:r>
          </a:p>
          <a:p>
            <a:pPr lvl="0"/>
            <a:endParaRPr lang="tr-TR" sz="2400" dirty="0" smtClean="0">
              <a:solidFill>
                <a:schemeClr val="bg2">
                  <a:lumMod val="25000"/>
                </a:schemeClr>
              </a:solidFill>
            </a:endParaRPr>
          </a:p>
          <a:p>
            <a:pPr lvl="0"/>
            <a:r>
              <a:rPr lang="tr-TR" sz="2400" smtClean="0">
                <a:solidFill>
                  <a:srgbClr val="00B0F0"/>
                </a:solidFill>
              </a:rPr>
              <a:t>*</a:t>
            </a:r>
            <a:r>
              <a:rPr lang="tr-TR" sz="2400" smtClean="0">
                <a:solidFill>
                  <a:schemeClr val="bg2">
                    <a:lumMod val="25000"/>
                  </a:schemeClr>
                </a:solidFill>
              </a:rPr>
              <a:t>Öksürürken </a:t>
            </a:r>
            <a:r>
              <a:rPr lang="tr-TR" sz="2400" dirty="0">
                <a:solidFill>
                  <a:schemeClr val="bg2">
                    <a:lumMod val="25000"/>
                  </a:schemeClr>
                </a:solidFill>
              </a:rPr>
              <a:t>yada esnerken ağzınızı kapatmayı unutmayın ve hemen elinizi yıkamaya özen gösterin. Bu hem görgü </a:t>
            </a:r>
            <a:r>
              <a:rPr lang="tr-TR" sz="2400" dirty="0" smtClean="0">
                <a:solidFill>
                  <a:schemeClr val="bg2">
                    <a:lumMod val="25000"/>
                  </a:schemeClr>
                </a:solidFill>
              </a:rPr>
              <a:t>hem de </a:t>
            </a:r>
            <a:r>
              <a:rPr lang="tr-TR" sz="2400" dirty="0">
                <a:solidFill>
                  <a:schemeClr val="bg2">
                    <a:lumMod val="25000"/>
                  </a:schemeClr>
                </a:solidFill>
              </a:rPr>
              <a:t>temizlik kuralıdır.</a:t>
            </a:r>
          </a:p>
          <a:p>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357166"/>
            <a:ext cx="7929618" cy="5857916"/>
          </a:xfrm>
        </p:spPr>
        <p:txBody>
          <a:bodyPr/>
          <a:lstStyle/>
          <a:p>
            <a:endParaRPr lang="tr-TR" dirty="0" smtClean="0"/>
          </a:p>
          <a:p>
            <a:r>
              <a:rPr lang="tr-TR" sz="3600" dirty="0" smtClean="0">
                <a:solidFill>
                  <a:schemeClr val="bg2">
                    <a:lumMod val="25000"/>
                  </a:schemeClr>
                </a:solidFill>
              </a:rPr>
              <a:t>Toplum </a:t>
            </a:r>
            <a:r>
              <a:rPr lang="tr-TR" sz="3600" dirty="0">
                <a:solidFill>
                  <a:schemeClr val="bg2">
                    <a:lumMod val="25000"/>
                  </a:schemeClr>
                </a:solidFill>
              </a:rPr>
              <a:t>hayatının düzenlenmesinde etkili olan genel görgü kurallarına uyan kişileri; terbiyeli, saygılı, nazik </a:t>
            </a:r>
            <a:r>
              <a:rPr lang="tr-TR" sz="3600" dirty="0" smtClean="0">
                <a:solidFill>
                  <a:schemeClr val="bg2">
                    <a:lumMod val="25000"/>
                  </a:schemeClr>
                </a:solidFill>
              </a:rPr>
              <a:t> </a:t>
            </a:r>
            <a:r>
              <a:rPr lang="tr-TR" sz="3600" dirty="0">
                <a:solidFill>
                  <a:schemeClr val="bg2">
                    <a:lumMod val="25000"/>
                  </a:schemeClr>
                </a:solidFill>
              </a:rPr>
              <a:t>şeklinde nitelemek mümkündür.</a:t>
            </a:r>
            <a:br>
              <a:rPr lang="tr-TR" sz="3600" dirty="0">
                <a:solidFill>
                  <a:schemeClr val="bg2">
                    <a:lumMod val="25000"/>
                  </a:schemeClr>
                </a:solidFill>
              </a:rPr>
            </a:br>
            <a:r>
              <a:rPr lang="tr-TR" dirty="0"/>
              <a:t/>
            </a:r>
            <a:br>
              <a:rPr lang="tr-TR" dirty="0"/>
            </a:br>
            <a:endParaRPr lang="tr-T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5984" y="2357430"/>
            <a:ext cx="6172200" cy="1285884"/>
          </a:xfrm>
        </p:spPr>
        <p:txBody>
          <a:bodyPr>
            <a:normAutofit/>
          </a:bodyPr>
          <a:lstStyle/>
          <a:p>
            <a:pPr algn="ctr"/>
            <a:r>
              <a:rPr lang="tr-TR" sz="6000" dirty="0" smtClean="0">
                <a:solidFill>
                  <a:schemeClr val="accent1"/>
                </a:solidFill>
              </a:rPr>
              <a:t>KURALLAR</a:t>
            </a:r>
            <a:endParaRPr lang="tr-TR" sz="6000"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pPr lvl="0"/>
            <a:r>
              <a:rPr lang="tr-TR" dirty="0"/>
              <a:t/>
            </a:r>
            <a:br>
              <a:rPr lang="tr-TR" dirty="0"/>
            </a:br>
            <a:endParaRPr lang="tr-TR" dirty="0"/>
          </a:p>
        </p:txBody>
      </p:sp>
      <p:sp>
        <p:nvSpPr>
          <p:cNvPr id="3" name="2 Alt Başlık"/>
          <p:cNvSpPr>
            <a:spLocks noGrp="1"/>
          </p:cNvSpPr>
          <p:nvPr>
            <p:ph type="subTitle" idx="1"/>
          </p:nvPr>
        </p:nvSpPr>
        <p:spPr>
          <a:xfrm>
            <a:off x="714348" y="571480"/>
            <a:ext cx="8001056" cy="6000792"/>
          </a:xfrm>
        </p:spPr>
        <p:txBody>
          <a:bodyPr>
            <a:normAutofit/>
          </a:bodyPr>
          <a:lstStyle/>
          <a:p>
            <a:pPr lvl="0"/>
            <a:r>
              <a:rPr lang="tr-TR" sz="2400" dirty="0" smtClean="0">
                <a:solidFill>
                  <a:srgbClr val="00B0F0"/>
                </a:solidFill>
              </a:rPr>
              <a:t>*</a:t>
            </a:r>
            <a:r>
              <a:rPr lang="tr-TR" sz="2400" dirty="0" smtClean="0">
                <a:solidFill>
                  <a:schemeClr val="bg2">
                    <a:lumMod val="25000"/>
                  </a:schemeClr>
                </a:solidFill>
              </a:rPr>
              <a:t>Eleştiriyi </a:t>
            </a:r>
            <a:r>
              <a:rPr lang="tr-TR" sz="2400" dirty="0">
                <a:solidFill>
                  <a:schemeClr val="bg2">
                    <a:lumMod val="25000"/>
                  </a:schemeClr>
                </a:solidFill>
              </a:rPr>
              <a:t>yerinde ve zamanında yapmak </a:t>
            </a:r>
          </a:p>
          <a:p>
            <a:r>
              <a:rPr lang="tr-TR" sz="2400" dirty="0" smtClean="0">
                <a:solidFill>
                  <a:srgbClr val="00B0F0"/>
                </a:solidFill>
              </a:rPr>
              <a:t>*</a:t>
            </a:r>
            <a:r>
              <a:rPr lang="tr-TR" sz="2400" dirty="0" smtClean="0">
                <a:solidFill>
                  <a:schemeClr val="bg2">
                    <a:lumMod val="25000"/>
                  </a:schemeClr>
                </a:solidFill>
              </a:rPr>
              <a:t>Hoşgörülü ve iyimser olmak</a:t>
            </a:r>
          </a:p>
          <a:p>
            <a:pPr lvl="0"/>
            <a:r>
              <a:rPr lang="tr-TR" sz="2400" dirty="0" smtClean="0">
                <a:solidFill>
                  <a:srgbClr val="00B0F0"/>
                </a:solidFill>
              </a:rPr>
              <a:t>*</a:t>
            </a:r>
            <a:r>
              <a:rPr lang="tr-TR" sz="2400" dirty="0">
                <a:solidFill>
                  <a:schemeClr val="bg2">
                    <a:lumMod val="25000"/>
                  </a:schemeClr>
                </a:solidFill>
              </a:rPr>
              <a:t> Olgun bir kişiliğe sahip olmak, olgun davranmak (yaşına uygun olgunlukta olmak) </a:t>
            </a:r>
          </a:p>
          <a:p>
            <a:pPr lvl="0"/>
            <a:r>
              <a:rPr lang="tr-TR" sz="2400" dirty="0" smtClean="0">
                <a:solidFill>
                  <a:srgbClr val="00B0F0"/>
                </a:solidFill>
              </a:rPr>
              <a:t>*</a:t>
            </a:r>
            <a:r>
              <a:rPr lang="tr-TR" sz="2400" dirty="0">
                <a:solidFill>
                  <a:schemeClr val="bg2">
                    <a:lumMod val="25000"/>
                  </a:schemeClr>
                </a:solidFill>
              </a:rPr>
              <a:t> Giyime önem vermek, Giysinin mevki yer ve zamana uygun olmasına özen göstermek </a:t>
            </a:r>
          </a:p>
          <a:p>
            <a:pPr lvl="0"/>
            <a:r>
              <a:rPr lang="tr-TR" sz="2400" dirty="0" smtClean="0">
                <a:solidFill>
                  <a:srgbClr val="00B0F0"/>
                </a:solidFill>
              </a:rPr>
              <a:t>*</a:t>
            </a:r>
            <a:r>
              <a:rPr lang="tr-TR" sz="2400" dirty="0">
                <a:solidFill>
                  <a:schemeClr val="bg2">
                    <a:lumMod val="25000"/>
                  </a:schemeClr>
                </a:solidFill>
              </a:rPr>
              <a:t> Başkalarını rahatsız edici davranışlardan sakınmak </a:t>
            </a:r>
          </a:p>
          <a:p>
            <a:pPr lvl="0"/>
            <a:r>
              <a:rPr lang="tr-TR" sz="2400" dirty="0" smtClean="0">
                <a:solidFill>
                  <a:srgbClr val="00B0F0"/>
                </a:solidFill>
              </a:rPr>
              <a:t>*</a:t>
            </a:r>
            <a:r>
              <a:rPr lang="tr-TR" sz="2400" dirty="0">
                <a:solidFill>
                  <a:srgbClr val="00B0F0"/>
                </a:solidFill>
              </a:rPr>
              <a:t> </a:t>
            </a:r>
            <a:r>
              <a:rPr lang="tr-TR" sz="2400" dirty="0">
                <a:solidFill>
                  <a:schemeClr val="bg2">
                    <a:lumMod val="25000"/>
                  </a:schemeClr>
                </a:solidFill>
              </a:rPr>
              <a:t>Ziyaretin kısa ve zamanlı olmasına özen göstermek </a:t>
            </a:r>
          </a:p>
          <a:p>
            <a:pPr lvl="0"/>
            <a:r>
              <a:rPr lang="tr-TR" sz="2400" dirty="0" smtClean="0">
                <a:solidFill>
                  <a:srgbClr val="00B0F0"/>
                </a:solidFill>
              </a:rPr>
              <a:t>*</a:t>
            </a:r>
            <a:r>
              <a:rPr lang="tr-TR" sz="2400" dirty="0">
                <a:solidFill>
                  <a:schemeClr val="bg2">
                    <a:lumMod val="25000"/>
                  </a:schemeClr>
                </a:solidFill>
              </a:rPr>
              <a:t> Oturuş ve kalkışlarda hareketlere özen göstermek </a:t>
            </a:r>
          </a:p>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28662" y="571480"/>
            <a:ext cx="7572428" cy="5000660"/>
          </a:xfrm>
        </p:spPr>
        <p:txBody>
          <a:bodyPr>
            <a:normAutofit/>
          </a:bodyPr>
          <a:lstStyle/>
          <a:p>
            <a:pPr lvl="0"/>
            <a:endParaRPr lang="tr-TR" dirty="0" smtClean="0"/>
          </a:p>
          <a:p>
            <a:pPr lvl="0"/>
            <a:r>
              <a:rPr lang="tr-TR" sz="2800" dirty="0" smtClean="0">
                <a:solidFill>
                  <a:srgbClr val="00B0F0"/>
                </a:solidFill>
              </a:rPr>
              <a:t>*</a:t>
            </a:r>
            <a:r>
              <a:rPr lang="tr-TR" sz="2800" dirty="0" smtClean="0">
                <a:solidFill>
                  <a:schemeClr val="bg2">
                    <a:lumMod val="25000"/>
                  </a:schemeClr>
                </a:solidFill>
              </a:rPr>
              <a:t>Gerektiğinde </a:t>
            </a:r>
            <a:r>
              <a:rPr lang="tr-TR" sz="2800" dirty="0">
                <a:solidFill>
                  <a:schemeClr val="bg2">
                    <a:lumMod val="25000"/>
                  </a:schemeClr>
                </a:solidFill>
              </a:rPr>
              <a:t>özür dilemesini bilmek </a:t>
            </a:r>
            <a:endParaRPr lang="tr-TR" sz="2800" dirty="0" smtClean="0">
              <a:solidFill>
                <a:schemeClr val="bg2">
                  <a:lumMod val="25000"/>
                </a:schemeClr>
              </a:solidFill>
            </a:endParaRPr>
          </a:p>
          <a:p>
            <a:endParaRPr lang="tr-TR" sz="2800" dirty="0" smtClean="0">
              <a:solidFill>
                <a:schemeClr val="bg2">
                  <a:lumMod val="25000"/>
                </a:schemeClr>
              </a:solidFill>
            </a:endParaRPr>
          </a:p>
          <a:p>
            <a:r>
              <a:rPr lang="tr-TR" sz="2800" dirty="0" smtClean="0">
                <a:solidFill>
                  <a:srgbClr val="00B0F0"/>
                </a:solidFill>
              </a:rPr>
              <a:t>*</a:t>
            </a:r>
            <a:r>
              <a:rPr lang="tr-TR" sz="2800" dirty="0" smtClean="0">
                <a:solidFill>
                  <a:schemeClr val="bg2">
                    <a:lumMod val="25000"/>
                  </a:schemeClr>
                </a:solidFill>
              </a:rPr>
              <a:t> </a:t>
            </a:r>
            <a:r>
              <a:rPr lang="tr-TR" sz="2800" dirty="0">
                <a:solidFill>
                  <a:schemeClr val="bg2">
                    <a:lumMod val="25000"/>
                  </a:schemeClr>
                </a:solidFill>
              </a:rPr>
              <a:t>Özel konuşma yapanların yanına gitmemek </a:t>
            </a:r>
          </a:p>
          <a:p>
            <a:endParaRPr lang="tr-TR" sz="2800" dirty="0" smtClean="0">
              <a:solidFill>
                <a:schemeClr val="bg2">
                  <a:lumMod val="25000"/>
                </a:schemeClr>
              </a:solidFill>
            </a:endParaRPr>
          </a:p>
          <a:p>
            <a:r>
              <a:rPr lang="tr-TR" sz="2800" dirty="0" smtClean="0">
                <a:solidFill>
                  <a:srgbClr val="00B0F0"/>
                </a:solidFill>
              </a:rPr>
              <a:t>*</a:t>
            </a:r>
            <a:r>
              <a:rPr lang="tr-TR" sz="2800" dirty="0" smtClean="0">
                <a:solidFill>
                  <a:schemeClr val="bg2">
                    <a:lumMod val="25000"/>
                  </a:schemeClr>
                </a:solidFill>
              </a:rPr>
              <a:t> </a:t>
            </a:r>
            <a:r>
              <a:rPr lang="tr-TR" sz="2800" dirty="0">
                <a:solidFill>
                  <a:schemeClr val="bg2">
                    <a:lumMod val="25000"/>
                  </a:schemeClr>
                </a:solidFill>
              </a:rPr>
              <a:t>Verilen sözü tutmak </a:t>
            </a:r>
          </a:p>
          <a:p>
            <a:endParaRPr lang="tr-TR" sz="2800" dirty="0" smtClean="0">
              <a:solidFill>
                <a:schemeClr val="bg2">
                  <a:lumMod val="25000"/>
                </a:schemeClr>
              </a:solidFill>
            </a:endParaRPr>
          </a:p>
          <a:p>
            <a:r>
              <a:rPr lang="tr-TR" sz="2800" dirty="0" smtClean="0">
                <a:solidFill>
                  <a:srgbClr val="00B0F0"/>
                </a:solidFill>
              </a:rPr>
              <a:t>*</a:t>
            </a:r>
            <a:r>
              <a:rPr lang="tr-TR" sz="2800" dirty="0" smtClean="0">
                <a:solidFill>
                  <a:schemeClr val="bg2">
                    <a:lumMod val="25000"/>
                  </a:schemeClr>
                </a:solidFill>
              </a:rPr>
              <a:t>Uygun </a:t>
            </a:r>
            <a:r>
              <a:rPr lang="tr-TR" sz="2800" dirty="0">
                <a:solidFill>
                  <a:schemeClr val="bg2">
                    <a:lumMod val="25000"/>
                  </a:schemeClr>
                </a:solidFill>
              </a:rPr>
              <a:t>olmayan el ve sözlü şakalardan kaçınmak </a:t>
            </a:r>
          </a:p>
          <a:p>
            <a:pPr lvl="0"/>
            <a:endParaRPr lang="tr-TR" sz="2800" dirty="0">
              <a:solidFill>
                <a:schemeClr val="bg2">
                  <a:lumMod val="25000"/>
                </a:schemeClr>
              </a:solidFill>
            </a:endParaRPr>
          </a:p>
          <a:p>
            <a:endParaRPr lang="tr-TR" sz="28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285992"/>
            <a:ext cx="6172200" cy="1714512"/>
          </a:xfrm>
        </p:spPr>
        <p:txBody>
          <a:bodyPr>
            <a:noAutofit/>
          </a:bodyPr>
          <a:lstStyle/>
          <a:p>
            <a:pPr algn="ctr"/>
            <a:r>
              <a:rPr lang="tr-TR" sz="4000" b="1" dirty="0" smtClean="0">
                <a:solidFill>
                  <a:schemeClr val="accent1"/>
                </a:solidFill>
              </a:rPr>
              <a:t>KURALLARIN FAYDALARI NELERDİR?</a:t>
            </a:r>
            <a:r>
              <a:rPr lang="tr-TR" sz="3200" dirty="0">
                <a:solidFill>
                  <a:schemeClr val="bg2">
                    <a:lumMod val="25000"/>
                  </a:schemeClr>
                </a:solidFill>
              </a:rPr>
              <a:t/>
            </a:r>
            <a:br>
              <a:rPr lang="tr-TR" sz="3200" dirty="0">
                <a:solidFill>
                  <a:schemeClr val="bg2">
                    <a:lumMod val="25000"/>
                  </a:schemeClr>
                </a:solidFill>
              </a:rPr>
            </a:br>
            <a:endParaRPr lang="tr-TR" sz="32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714348" y="571480"/>
            <a:ext cx="7786742" cy="5429288"/>
          </a:xfrm>
        </p:spPr>
        <p:txBody>
          <a:bodyPr>
            <a:normAutofit lnSpcReduction="10000"/>
          </a:bodyPr>
          <a:lstStyle/>
          <a:p>
            <a:r>
              <a:rPr lang="tr-TR" dirty="0"/>
              <a:t> </a:t>
            </a:r>
          </a:p>
          <a:p>
            <a:r>
              <a:rPr lang="tr-TR" sz="2800" dirty="0">
                <a:solidFill>
                  <a:srgbClr val="00B0F0"/>
                </a:solidFill>
              </a:rPr>
              <a:t>1-</a:t>
            </a:r>
            <a:r>
              <a:rPr lang="tr-TR" sz="2800" dirty="0">
                <a:solidFill>
                  <a:schemeClr val="bg2">
                    <a:lumMod val="25000"/>
                  </a:schemeClr>
                </a:solidFill>
              </a:rPr>
              <a:t>Kurallar belirsizliği azaltarak öngörülebilirlik </a:t>
            </a:r>
            <a:r>
              <a:rPr lang="tr-TR" sz="2800" dirty="0" smtClean="0">
                <a:solidFill>
                  <a:schemeClr val="bg2">
                    <a:lumMod val="25000"/>
                  </a:schemeClr>
                </a:solidFill>
              </a:rPr>
              <a:t>ve </a:t>
            </a:r>
            <a:r>
              <a:rPr lang="tr-TR" sz="2800" dirty="0">
                <a:solidFill>
                  <a:schemeClr val="bg2">
                    <a:lumMod val="25000"/>
                  </a:schemeClr>
                </a:solidFill>
              </a:rPr>
              <a:t>istikrar </a:t>
            </a:r>
            <a:r>
              <a:rPr lang="tr-TR" sz="2800" dirty="0" smtClean="0">
                <a:solidFill>
                  <a:schemeClr val="bg2">
                    <a:lumMod val="25000"/>
                  </a:schemeClr>
                </a:solidFill>
              </a:rPr>
              <a:t>sağlar</a:t>
            </a:r>
          </a:p>
          <a:p>
            <a:endParaRPr lang="tr-TR" sz="2800" dirty="0" smtClean="0">
              <a:solidFill>
                <a:schemeClr val="bg2">
                  <a:lumMod val="25000"/>
                </a:schemeClr>
              </a:solidFill>
            </a:endParaRPr>
          </a:p>
          <a:p>
            <a:r>
              <a:rPr lang="tr-TR" sz="2800" dirty="0" smtClean="0">
                <a:solidFill>
                  <a:srgbClr val="00B0F0"/>
                </a:solidFill>
              </a:rPr>
              <a:t>2-</a:t>
            </a:r>
            <a:r>
              <a:rPr lang="tr-TR" sz="2800" dirty="0" smtClean="0">
                <a:solidFill>
                  <a:schemeClr val="bg2">
                    <a:lumMod val="25000"/>
                  </a:schemeClr>
                </a:solidFill>
              </a:rPr>
              <a:t>Kurallar </a:t>
            </a:r>
            <a:r>
              <a:rPr lang="tr-TR" sz="2800" dirty="0">
                <a:solidFill>
                  <a:schemeClr val="bg2">
                    <a:lumMod val="25000"/>
                  </a:schemeClr>
                </a:solidFill>
              </a:rPr>
              <a:t>insan davranışlarına denetim ve sınırlama getirirler, böylece insanı ve çevresini o insanın zaaflarından (zayıf yönlerinden) ve hatalarından korurlar</a:t>
            </a:r>
            <a:r>
              <a:rPr lang="tr-TR" sz="2800" dirty="0" smtClean="0">
                <a:solidFill>
                  <a:schemeClr val="bg2">
                    <a:lumMod val="25000"/>
                  </a:schemeClr>
                </a:solidFill>
              </a:rPr>
              <a:t>.</a:t>
            </a:r>
          </a:p>
          <a:p>
            <a:endParaRPr lang="tr-TR" sz="2800" dirty="0" smtClean="0">
              <a:solidFill>
                <a:schemeClr val="bg2">
                  <a:lumMod val="25000"/>
                </a:schemeClr>
              </a:solidFill>
            </a:endParaRPr>
          </a:p>
          <a:p>
            <a:r>
              <a:rPr lang="tr-TR" sz="2800" dirty="0" smtClean="0">
                <a:solidFill>
                  <a:srgbClr val="00B0F0"/>
                </a:solidFill>
              </a:rPr>
              <a:t>3-</a:t>
            </a:r>
            <a:r>
              <a:rPr lang="tr-TR" sz="2800" dirty="0" smtClean="0">
                <a:solidFill>
                  <a:schemeClr val="bg2">
                    <a:lumMod val="25000"/>
                  </a:schemeClr>
                </a:solidFill>
              </a:rPr>
              <a:t>Kurallar </a:t>
            </a:r>
            <a:r>
              <a:rPr lang="tr-TR" sz="2800" dirty="0">
                <a:solidFill>
                  <a:schemeClr val="bg2">
                    <a:lumMod val="25000"/>
                  </a:schemeClr>
                </a:solidFill>
              </a:rPr>
              <a:t>bireyi özgür kılarlar, çünkü neyi özgürce yapabileceklerini, neyi yapmaları halinde kimsenin karışamayacağını belirler</a:t>
            </a:r>
            <a:r>
              <a:rPr lang="tr-TR" sz="2800" b="1" dirty="0">
                <a:solidFill>
                  <a:schemeClr val="bg2">
                    <a:lumMod val="25000"/>
                  </a:schemeClr>
                </a:solidFill>
              </a:rPr>
              <a:t> </a:t>
            </a:r>
            <a:endParaRPr lang="tr-TR" sz="2800" dirty="0">
              <a:solidFill>
                <a:schemeClr val="bg2">
                  <a:lumMod val="2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a:xfrm>
            <a:off x="928662" y="500042"/>
            <a:ext cx="7286676" cy="6000792"/>
          </a:xfrm>
        </p:spPr>
        <p:txBody>
          <a:bodyPr>
            <a:noAutofit/>
          </a:bodyPr>
          <a:lstStyle/>
          <a:p>
            <a:r>
              <a:rPr lang="tr-TR" sz="2800" dirty="0">
                <a:solidFill>
                  <a:schemeClr val="bg2">
                    <a:lumMod val="25000"/>
                  </a:schemeClr>
                </a:solidFill>
              </a:rPr>
              <a:t>Size yapılmasını istemediğiniz bir şeyi siz de başkasına yapmayınız” düsturuna göre hareket etmemiz gerekmektedir. </a:t>
            </a:r>
            <a:endParaRPr lang="tr-TR" sz="2800" dirty="0" smtClean="0">
              <a:solidFill>
                <a:schemeClr val="bg2">
                  <a:lumMod val="25000"/>
                </a:schemeClr>
              </a:solidFill>
            </a:endParaRPr>
          </a:p>
          <a:p>
            <a:endParaRPr lang="tr-TR" sz="2800" dirty="0" smtClean="0">
              <a:solidFill>
                <a:schemeClr val="bg2">
                  <a:lumMod val="25000"/>
                </a:schemeClr>
              </a:solidFill>
            </a:endParaRPr>
          </a:p>
          <a:p>
            <a:r>
              <a:rPr lang="tr-TR" sz="2800" dirty="0" smtClean="0">
                <a:solidFill>
                  <a:schemeClr val="bg2">
                    <a:lumMod val="25000"/>
                  </a:schemeClr>
                </a:solidFill>
              </a:rPr>
              <a:t>Size </a:t>
            </a:r>
            <a:r>
              <a:rPr lang="tr-TR" sz="2800" dirty="0">
                <a:solidFill>
                  <a:schemeClr val="bg2">
                    <a:lumMod val="25000"/>
                  </a:schemeClr>
                </a:solidFill>
              </a:rPr>
              <a:t>nazik ve kibar davranılmasını istiyorsanız siz de başkasına nazik ve kibar davranmak zorundasınız. </a:t>
            </a:r>
            <a:endParaRPr lang="tr-TR" sz="2800" dirty="0" smtClean="0">
              <a:solidFill>
                <a:schemeClr val="bg2">
                  <a:lumMod val="25000"/>
                </a:schemeClr>
              </a:solidFill>
            </a:endParaRPr>
          </a:p>
          <a:p>
            <a:endParaRPr lang="tr-TR" sz="2800" dirty="0" smtClean="0">
              <a:solidFill>
                <a:schemeClr val="bg2">
                  <a:lumMod val="25000"/>
                </a:schemeClr>
              </a:solidFill>
            </a:endParaRPr>
          </a:p>
          <a:p>
            <a:r>
              <a:rPr lang="tr-TR" sz="2800" dirty="0" smtClean="0">
                <a:solidFill>
                  <a:schemeClr val="bg2">
                    <a:lumMod val="25000"/>
                  </a:schemeClr>
                </a:solidFill>
              </a:rPr>
              <a:t>İnsanı </a:t>
            </a:r>
            <a:r>
              <a:rPr lang="tr-TR" sz="2800" dirty="0">
                <a:solidFill>
                  <a:schemeClr val="bg2">
                    <a:lumMod val="25000"/>
                  </a:schemeClr>
                </a:solidFill>
              </a:rPr>
              <a:t>diğer biyolojik canlılardan ayıran temel özellik, toplu halde “</a:t>
            </a:r>
            <a:r>
              <a:rPr lang="tr-TR" sz="2800" b="1" dirty="0">
                <a:solidFill>
                  <a:schemeClr val="bg2">
                    <a:lumMod val="25000"/>
                  </a:schemeClr>
                </a:solidFill>
              </a:rPr>
              <a:t>yaşaması değil, toplu halde yaşamanın inceliklerini bilmesidir.</a:t>
            </a:r>
            <a:endParaRPr lang="tr-TR" sz="2800" dirty="0">
              <a:solidFill>
                <a:schemeClr val="bg2">
                  <a:lumMod val="25000"/>
                </a:schemeClr>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258</TotalTime>
  <Words>1019</Words>
  <Application>Microsoft Office PowerPoint</Application>
  <PresentationFormat>Ekran Gösterisi (4:3)</PresentationFormat>
  <Paragraphs>138</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Cumba</vt:lpstr>
      <vt:lpstr>GÖRGÜ VE NEZAKET KURALLARI </vt:lpstr>
      <vt:lpstr>Slayt 2</vt:lpstr>
      <vt:lpstr>Slayt 3</vt:lpstr>
      <vt:lpstr>KURALLAR</vt:lpstr>
      <vt:lpstr> </vt:lpstr>
      <vt:lpstr>Slayt 6</vt:lpstr>
      <vt:lpstr>KURALLARIN FAYDALARI NELERDİR? </vt:lpstr>
      <vt:lpstr>Slayt 8</vt:lpstr>
      <vt:lpstr>Slayt 9</vt:lpstr>
      <vt:lpstr>    Ziyaret - Misafirlik ve Vedalaşma KurallarI </vt:lpstr>
      <vt:lpstr>Ziyaret - Misafirlik ve Vedalaşma KurallarI</vt:lpstr>
      <vt:lpstr>Ziyaret - Misafirlik ve Vedalaşma Kurall</vt:lpstr>
      <vt:lpstr>Ziyaret - Misafirlik ve Vedalaşma Kuralları</vt:lpstr>
      <vt:lpstr>HASTA ZİYARETİ ADABI</vt:lpstr>
      <vt:lpstr>HASTA ZİYARETİ ADABI</vt:lpstr>
      <vt:lpstr>TEMİZLİK KURALLARI</vt:lpstr>
      <vt:lpstr>TEMİZLİK KURALLARI</vt:lpstr>
      <vt:lpstr>YEMEKTE DAVRANIŞLAR</vt:lpstr>
      <vt:lpstr>YEMEKTE DAVRANIŞLAR</vt:lpstr>
      <vt:lpstr>YEMEKTE DAVRANIŞLAR</vt:lpstr>
      <vt:lpstr>SOSYAL İLETİŞİM KURALLARI</vt:lpstr>
      <vt:lpstr>SOSYAL İLETİŞİM KURALLARI</vt:lpstr>
      <vt:lpstr>SOSYAL İLETİŞİM KURALLARI</vt:lpstr>
      <vt:lpstr>SOSYAL İLETİŞİM KURALLARI</vt:lpstr>
      <vt:lpstr>SOSYAL İLETİŞİM KURALLARI</vt:lpstr>
    </vt:vector>
  </TitlesOfParts>
  <Company>2011</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FORMATORPC</dc:creator>
  <cp:lastModifiedBy>FORMATORPC</cp:lastModifiedBy>
  <cp:revision>66</cp:revision>
  <dcterms:created xsi:type="dcterms:W3CDTF">2017-10-23T11:24:39Z</dcterms:created>
  <dcterms:modified xsi:type="dcterms:W3CDTF">2017-11-07T08:18:45Z</dcterms:modified>
</cp:coreProperties>
</file>